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1" r:id="rId7"/>
    <p:sldId id="260" r:id="rId8"/>
    <p:sldId id="268" r:id="rId9"/>
    <p:sldId id="271" r:id="rId10"/>
    <p:sldId id="269" r:id="rId11"/>
    <p:sldId id="270" r:id="rId12"/>
    <p:sldId id="265" r:id="rId13"/>
    <p:sldId id="266" r:id="rId14"/>
    <p:sldId id="262" r:id="rId15"/>
    <p:sldId id="26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F319B4C-8463-4D9E-87F2-7C963D3C0EEC}" type="datetimeFigureOut">
              <a:rPr lang="en-IN" smtClean="0"/>
              <a:t>11-02-2023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2702925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F319B4C-8463-4D9E-87F2-7C963D3C0EEC}" type="datetimeFigureOut">
              <a:rPr lang="en-IN" smtClean="0"/>
              <a:t>11-02-2023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1475265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F319B4C-8463-4D9E-87F2-7C963D3C0EEC}" type="datetimeFigureOut">
              <a:rPr lang="en-IN" smtClean="0"/>
              <a:t>11-02-2023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3521781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F319B4C-8463-4D9E-87F2-7C963D3C0EEC}" type="datetimeFigureOut">
              <a:rPr lang="en-IN" smtClean="0"/>
              <a:t>11-02-2023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3218873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319B4C-8463-4D9E-87F2-7C963D3C0EEC}" type="datetimeFigureOut">
              <a:rPr lang="en-IN" smtClean="0"/>
              <a:t>11-02-2023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574308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F319B4C-8463-4D9E-87F2-7C963D3C0EEC}" type="datetimeFigureOut">
              <a:rPr lang="en-IN" smtClean="0"/>
              <a:t>11-02-2023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2087697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F319B4C-8463-4D9E-87F2-7C963D3C0EEC}" type="datetimeFigureOut">
              <a:rPr lang="en-IN" smtClean="0"/>
              <a:t>11-02-2023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2672229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F319B4C-8463-4D9E-87F2-7C963D3C0EEC}" type="datetimeFigureOut">
              <a:rPr lang="en-IN" smtClean="0"/>
              <a:t>11-02-2023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331817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319B4C-8463-4D9E-87F2-7C963D3C0EEC}" type="datetimeFigureOut">
              <a:rPr lang="en-IN" smtClean="0"/>
              <a:t>11-02-2023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899659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319B4C-8463-4D9E-87F2-7C963D3C0EEC}" type="datetimeFigureOut">
              <a:rPr lang="en-IN" smtClean="0"/>
              <a:t>11-02-2023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3076149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319B4C-8463-4D9E-87F2-7C963D3C0EEC}" type="datetimeFigureOut">
              <a:rPr lang="en-IN" smtClean="0"/>
              <a:t>11-02-2023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2597C1-BB5B-4FB7-A7C5-DC85E227BCB6}" type="slidenum">
              <a:rPr lang="en-IN" smtClean="0"/>
              <a:t>‹#›</a:t>
            </a:fld>
            <a:endParaRPr lang="en-IN"/>
          </a:p>
        </p:txBody>
      </p:sp>
    </p:spTree>
    <p:extLst>
      <p:ext uri="{BB962C8B-B14F-4D97-AF65-F5344CB8AC3E}">
        <p14:creationId xmlns:p14="http://schemas.microsoft.com/office/powerpoint/2010/main" val="153571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19B4C-8463-4D9E-87F2-7C963D3C0EEC}" type="datetimeFigureOut">
              <a:rPr lang="en-IN" smtClean="0"/>
              <a:t>11-02-2023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2597C1-BB5B-4FB7-A7C5-DC85E227BCB6}" type="slidenum">
              <a:rPr lang="en-IN" smtClean="0"/>
              <a:t>‹#›</a:t>
            </a:fld>
            <a:endParaRPr lang="en-IN"/>
          </a:p>
        </p:txBody>
      </p:sp>
    </p:spTree>
    <p:extLst>
      <p:ext uri="{BB962C8B-B14F-4D97-AF65-F5344CB8AC3E}">
        <p14:creationId xmlns:p14="http://schemas.microsoft.com/office/powerpoint/2010/main" val="425942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hyperlink" Target="https://youtu.be/66BicqTuEGM" TargetMode="External"/><Relationship Id="rId5" Type="http://schemas.openxmlformats.org/officeDocument/2006/relationships/hyperlink" Target="https://youtu.be/2-zsQix2Ay0" TargetMode="External"/><Relationship Id="rId4" Type="http://schemas.openxmlformats.org/officeDocument/2006/relationships/hyperlink" Target="https://youtu.be/c-Zxa_dV7nk"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35" y="131212"/>
            <a:ext cx="1084099" cy="1268697"/>
          </a:xfrm>
          <a:prstGeom prst="rect">
            <a:avLst/>
          </a:prstGeom>
        </p:spPr>
      </p:pic>
      <p:sp>
        <p:nvSpPr>
          <p:cNvPr id="6" name="Rectangle 5"/>
          <p:cNvSpPr/>
          <p:nvPr/>
        </p:nvSpPr>
        <p:spPr>
          <a:xfrm>
            <a:off x="2260555" y="131212"/>
            <a:ext cx="7824065" cy="523220"/>
          </a:xfrm>
          <a:prstGeom prst="rect">
            <a:avLst/>
          </a:prstGeom>
        </p:spPr>
        <p:txBody>
          <a:bodyPr wrap="none">
            <a:spAutoFit/>
          </a:bodyPr>
          <a:lstStyle/>
          <a:p>
            <a:r>
              <a:rPr lang="en-US" sz="2800" b="1" i="0" u="none" strike="noStrike" baseline="0" dirty="0">
                <a:solidFill>
                  <a:schemeClr val="accent1">
                    <a:lumMod val="50000"/>
                  </a:schemeClr>
                </a:solidFill>
                <a:latin typeface="Cambria" panose="02040503050406030204" pitchFamily="18" charset="0"/>
                <a:ea typeface="Cambria" panose="02040503050406030204" pitchFamily="18" charset="0"/>
                <a:cs typeface="Segoe UI" panose="020B0502040204020203" pitchFamily="34" charset="0"/>
              </a:rPr>
              <a:t>Vidyavardhaka College of</a:t>
            </a:r>
            <a:r>
              <a:rPr lang="en-US" sz="2800" b="1" i="0" u="none" strike="noStrike" dirty="0">
                <a:solidFill>
                  <a:schemeClr val="accent1">
                    <a:lumMod val="50000"/>
                  </a:schemeClr>
                </a:solidFill>
                <a:latin typeface="Cambria" panose="02040503050406030204" pitchFamily="18" charset="0"/>
                <a:ea typeface="Cambria" panose="02040503050406030204" pitchFamily="18" charset="0"/>
                <a:cs typeface="Segoe UI" panose="020B0502040204020203" pitchFamily="34" charset="0"/>
              </a:rPr>
              <a:t> Engineering, Mysuru</a:t>
            </a:r>
            <a:endParaRPr lang="en-US" sz="2800" b="1" dirty="0">
              <a:solidFill>
                <a:schemeClr val="accent1">
                  <a:lumMod val="50000"/>
                </a:schemeClr>
              </a:solidFill>
              <a:latin typeface="Cambria" panose="02040503050406030204" pitchFamily="18" charset="0"/>
              <a:ea typeface="Cambria" panose="02040503050406030204" pitchFamily="18" charset="0"/>
              <a:cs typeface="Segoe UI" panose="020B0502040204020203" pitchFamily="34" charset="0"/>
            </a:endParaRPr>
          </a:p>
        </p:txBody>
      </p:sp>
      <p:sp>
        <p:nvSpPr>
          <p:cNvPr id="7" name="TextBox 6"/>
          <p:cNvSpPr txBox="1"/>
          <p:nvPr/>
        </p:nvSpPr>
        <p:spPr>
          <a:xfrm>
            <a:off x="4037992" y="577889"/>
            <a:ext cx="5376776" cy="646331"/>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 Autonomous Institute, Affiliated to VTU</a:t>
            </a:r>
          </a:p>
          <a:p>
            <a:r>
              <a:rPr lang="en-US" dirty="0">
                <a:latin typeface="Cambria" panose="02040503050406030204" pitchFamily="18" charset="0"/>
                <a:ea typeface="Cambria" panose="02040503050406030204" pitchFamily="18" charset="0"/>
              </a:rPr>
              <a:t> </a:t>
            </a:r>
            <a:r>
              <a:rPr lang="en-US" dirty="0">
                <a:solidFill>
                  <a:srgbClr val="0070C0"/>
                </a:solidFill>
                <a:latin typeface="Cambria" panose="02040503050406030204" pitchFamily="18" charset="0"/>
                <a:ea typeface="Cambria" panose="02040503050406030204" pitchFamily="18" charset="0"/>
              </a:rPr>
              <a:t>Accredited by NBA | NAAC with ‘A’ Grade</a:t>
            </a:r>
          </a:p>
        </p:txBody>
      </p:sp>
      <p:sp>
        <p:nvSpPr>
          <p:cNvPr id="9" name="TextBox 8"/>
          <p:cNvSpPr txBox="1"/>
          <p:nvPr/>
        </p:nvSpPr>
        <p:spPr>
          <a:xfrm>
            <a:off x="9145073" y="4847619"/>
            <a:ext cx="2674962" cy="1477328"/>
          </a:xfrm>
          <a:prstGeom prst="rect">
            <a:avLst/>
          </a:prstGeom>
          <a:noFill/>
        </p:spPr>
        <p:txBody>
          <a:bodyPr wrap="square" rtlCol="0">
            <a:spAutoFit/>
          </a:bodyPr>
          <a:lstStyle/>
          <a:p>
            <a:pPr algn="ctr"/>
            <a:r>
              <a:rPr lang="en-US" b="1" u="sng" dirty="0">
                <a:solidFill>
                  <a:schemeClr val="bg1"/>
                </a:solidFill>
                <a:latin typeface="Cambria" panose="02040503050406030204" pitchFamily="18" charset="0"/>
                <a:ea typeface="Cambria" panose="02040503050406030204" pitchFamily="18" charset="0"/>
              </a:rPr>
              <a:t>Under the Guidance of</a:t>
            </a:r>
          </a:p>
          <a:p>
            <a:pPr algn="ctr"/>
            <a:r>
              <a:rPr lang="en-US" dirty="0">
                <a:solidFill>
                  <a:schemeClr val="bg1"/>
                </a:solidFill>
                <a:latin typeface="Cambria" panose="02040503050406030204" pitchFamily="18" charset="0"/>
                <a:ea typeface="Cambria" panose="02040503050406030204" pitchFamily="18" charset="0"/>
              </a:rPr>
              <a:t>Prof .Sharmila A</a:t>
            </a:r>
          </a:p>
          <a:p>
            <a:pPr algn="ctr"/>
            <a:r>
              <a:rPr lang="en-US" dirty="0">
                <a:solidFill>
                  <a:schemeClr val="bg1"/>
                </a:solidFill>
                <a:latin typeface="Cambria" panose="02040503050406030204" pitchFamily="18" charset="0"/>
                <a:ea typeface="Cambria" panose="02040503050406030204" pitchFamily="18" charset="0"/>
              </a:rPr>
              <a:t>Asst. professor,</a:t>
            </a:r>
          </a:p>
          <a:p>
            <a:pPr algn="ctr"/>
            <a:r>
              <a:rPr lang="en-US" dirty="0">
                <a:solidFill>
                  <a:schemeClr val="bg1"/>
                </a:solidFill>
                <a:latin typeface="Cambria" panose="02040503050406030204" pitchFamily="18" charset="0"/>
                <a:ea typeface="Cambria" panose="02040503050406030204" pitchFamily="18" charset="0"/>
              </a:rPr>
              <a:t>Dept of civil engg,</a:t>
            </a:r>
          </a:p>
          <a:p>
            <a:pPr algn="ctr"/>
            <a:r>
              <a:rPr lang="en-US" dirty="0">
                <a:solidFill>
                  <a:schemeClr val="bg1"/>
                </a:solidFill>
                <a:latin typeface="Cambria" panose="02040503050406030204" pitchFamily="18" charset="0"/>
                <a:ea typeface="Cambria" panose="02040503050406030204" pitchFamily="18" charset="0"/>
              </a:rPr>
              <a:t>VVCE,Mysuru.</a:t>
            </a:r>
          </a:p>
        </p:txBody>
      </p:sp>
      <p:sp>
        <p:nvSpPr>
          <p:cNvPr id="10" name="Footer Placeholder 1"/>
          <p:cNvSpPr>
            <a:spLocks noGrp="1"/>
          </p:cNvSpPr>
          <p:nvPr>
            <p:ph type="ftr" sz="quarter" idx="11"/>
          </p:nvPr>
        </p:nvSpPr>
        <p:spPr>
          <a:xfrm>
            <a:off x="1227832" y="6485938"/>
            <a:ext cx="9736337" cy="365125"/>
          </a:xfrm>
        </p:spPr>
        <p:txBody>
          <a:bodyPr/>
          <a:lstStyle/>
          <a:p>
            <a:r>
              <a:rPr lang="en-US" dirty="0"/>
              <a:t>Our Vision: “VVCE shall be a leading Institution in engineering and management education enabling individuals for significant contribution to the society”</a:t>
            </a:r>
          </a:p>
        </p:txBody>
      </p:sp>
      <p:pic>
        <p:nvPicPr>
          <p:cNvPr id="8" name="Picture 7">
            <a:extLst>
              <a:ext uri="{FF2B5EF4-FFF2-40B4-BE49-F238E27FC236}">
                <a16:creationId xmlns:a16="http://schemas.microsoft.com/office/drawing/2014/main" id="{27C4C04A-85AA-490E-910F-09FF20AAE4F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8" t="17192" r="2888" b="16929"/>
          <a:stretch/>
        </p:blipFill>
        <p:spPr bwMode="auto">
          <a:xfrm>
            <a:off x="10241289" y="315554"/>
            <a:ext cx="1777437" cy="1488139"/>
          </a:xfrm>
          <a:prstGeom prst="rect">
            <a:avLst/>
          </a:prstGeom>
          <a:noFill/>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231F0CA1-36CA-47C3-9DEA-D683FEDE2682}"/>
              </a:ext>
            </a:extLst>
          </p:cNvPr>
          <p:cNvSpPr txBox="1"/>
          <p:nvPr/>
        </p:nvSpPr>
        <p:spPr>
          <a:xfrm>
            <a:off x="1784797" y="1409254"/>
            <a:ext cx="8294360" cy="861774"/>
          </a:xfrm>
          <a:prstGeom prst="rect">
            <a:avLst/>
          </a:prstGeom>
          <a:solidFill>
            <a:schemeClr val="bg1">
              <a:lumMod val="75000"/>
              <a:alpha val="56000"/>
            </a:schemeClr>
          </a:solidFill>
        </p:spPr>
        <p:txBody>
          <a:bodyPr wrap="square">
            <a:spAutoFit/>
          </a:bodyPr>
          <a:lstStyle/>
          <a:p>
            <a:pPr algn="ctr"/>
            <a:r>
              <a:rPr lang="en-US" sz="2600" b="1" dirty="0">
                <a:solidFill>
                  <a:schemeClr val="accent1">
                    <a:lumMod val="50000"/>
                  </a:schemeClr>
                </a:solidFill>
                <a:latin typeface="Cambria" panose="02040503050406030204" pitchFamily="18" charset="0"/>
                <a:ea typeface="Cambria" panose="02040503050406030204" pitchFamily="18" charset="0"/>
                <a:cs typeface="Segoe UI" panose="020B0502040204020203" pitchFamily="34" charset="0"/>
              </a:rPr>
              <a:t>Engineering</a:t>
            </a:r>
            <a:r>
              <a:rPr lang="en-US" sz="2600" b="1" dirty="0">
                <a:effectLst/>
                <a:latin typeface="Times New Roman" panose="02020603050405020304" pitchFamily="18" charset="0"/>
                <a:ea typeface="Times New Roman" panose="02020603050405020304" pitchFamily="18" charset="0"/>
              </a:rPr>
              <a:t> </a:t>
            </a:r>
            <a:r>
              <a:rPr lang="en-US" sz="2600" b="1" dirty="0">
                <a:solidFill>
                  <a:schemeClr val="accent1">
                    <a:lumMod val="50000"/>
                  </a:schemeClr>
                </a:solidFill>
                <a:latin typeface="Cambria" panose="02040503050406030204" pitchFamily="18" charset="0"/>
                <a:ea typeface="Cambria" panose="02040503050406030204" pitchFamily="18" charset="0"/>
                <a:cs typeface="Segoe UI" panose="020B0502040204020203" pitchFamily="34" charset="0"/>
              </a:rPr>
              <a:t>Exploration Lab [21AE27]</a:t>
            </a:r>
            <a:endParaRPr lang="en-IN" sz="2600" b="1" dirty="0">
              <a:solidFill>
                <a:schemeClr val="accent1">
                  <a:lumMod val="50000"/>
                </a:schemeClr>
              </a:solidFill>
              <a:latin typeface="Cambria" panose="02040503050406030204" pitchFamily="18" charset="0"/>
              <a:ea typeface="Cambria" panose="02040503050406030204" pitchFamily="18" charset="0"/>
              <a:cs typeface="Segoe UI" panose="020B0502040204020203" pitchFamily="34" charset="0"/>
            </a:endParaRPr>
          </a:p>
          <a:p>
            <a:pPr algn="ctr"/>
            <a:r>
              <a:rPr lang="en-US" sz="4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ctr"/>
            <a:r>
              <a:rPr lang="en-US" sz="2000" b="1" dirty="0">
                <a:solidFill>
                  <a:schemeClr val="bg1">
                    <a:lumMod val="95000"/>
                  </a:schemeClr>
                </a:solidFill>
                <a:latin typeface="Cambria" panose="02040503050406030204" pitchFamily="18" charset="0"/>
                <a:ea typeface="Cambria" panose="02040503050406030204" pitchFamily="18" charset="0"/>
              </a:rPr>
              <a:t>Academic Year 2021-2022</a:t>
            </a:r>
            <a:endParaRPr lang="en-IN" sz="2000" b="1" dirty="0">
              <a:solidFill>
                <a:schemeClr val="bg1">
                  <a:lumMod val="95000"/>
                </a:schemeClr>
              </a:solidFill>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06775E72-7DAC-49A8-B2A7-AC1372CD0862}"/>
              </a:ext>
            </a:extLst>
          </p:cNvPr>
          <p:cNvSpPr txBox="1"/>
          <p:nvPr/>
        </p:nvSpPr>
        <p:spPr>
          <a:xfrm>
            <a:off x="3046927" y="2593011"/>
            <a:ext cx="6098146" cy="738664"/>
          </a:xfrm>
          <a:prstGeom prst="rect">
            <a:avLst/>
          </a:prstGeom>
          <a:solidFill>
            <a:schemeClr val="accent6">
              <a:lumMod val="50000"/>
              <a:alpha val="73000"/>
            </a:schemeClr>
          </a:solidFill>
        </p:spPr>
        <p:txBody>
          <a:bodyPr wrap="square">
            <a:spAutoFit/>
          </a:bodyPr>
          <a:lstStyle/>
          <a:p>
            <a:pPr algn="ctr"/>
            <a:r>
              <a:rPr lang="en-US" b="1" dirty="0">
                <a:solidFill>
                  <a:schemeClr val="bg1"/>
                </a:solidFill>
                <a:effectLst/>
                <a:latin typeface="Cambria" panose="02040503050406030204" pitchFamily="18" charset="0"/>
                <a:ea typeface="Cambria" panose="02040503050406030204" pitchFamily="18" charset="0"/>
              </a:rPr>
              <a:t>A Project </a:t>
            </a:r>
            <a:r>
              <a:rPr lang="en-US" b="1" dirty="0">
                <a:solidFill>
                  <a:schemeClr val="bg1"/>
                </a:solidFill>
                <a:latin typeface="Cambria" panose="02040503050406030204" pitchFamily="18" charset="0"/>
                <a:ea typeface="Cambria" panose="02040503050406030204" pitchFamily="18" charset="0"/>
              </a:rPr>
              <a:t>Presentation </a:t>
            </a:r>
            <a:r>
              <a:rPr lang="en-US" b="1" dirty="0">
                <a:solidFill>
                  <a:schemeClr val="bg1"/>
                </a:solidFill>
                <a:effectLst/>
                <a:latin typeface="Cambria" panose="02040503050406030204" pitchFamily="18" charset="0"/>
                <a:ea typeface="Cambria" panose="02040503050406030204" pitchFamily="18" charset="0"/>
              </a:rPr>
              <a:t>on</a:t>
            </a:r>
            <a:endParaRPr lang="en-IN" dirty="0">
              <a:solidFill>
                <a:schemeClr val="bg1"/>
              </a:solidFill>
              <a:latin typeface="Cambria" panose="02040503050406030204" pitchFamily="18" charset="0"/>
              <a:ea typeface="Cambria" panose="02040503050406030204" pitchFamily="18" charset="0"/>
            </a:endParaRPr>
          </a:p>
          <a:p>
            <a:pPr algn="ctr"/>
            <a:r>
              <a:rPr lang="en-US" sz="2400" b="1" u="sng" dirty="0">
                <a:solidFill>
                  <a:schemeClr val="bg1"/>
                </a:solidFill>
                <a:effectLst/>
                <a:latin typeface="Cambria" panose="02040503050406030204" pitchFamily="18" charset="0"/>
                <a:ea typeface="Cambria" panose="02040503050406030204" pitchFamily="18" charset="0"/>
              </a:rPr>
              <a:t>“</a:t>
            </a:r>
            <a:r>
              <a:rPr lang="en-US" sz="2400" b="1" u="sng" dirty="0">
                <a:solidFill>
                  <a:schemeClr val="bg1"/>
                </a:solidFill>
                <a:latin typeface="Cambria" panose="02040503050406030204" pitchFamily="18" charset="0"/>
                <a:ea typeface="Cambria" panose="02040503050406030204" pitchFamily="18" charset="0"/>
              </a:rPr>
              <a:t>SMART BRIDGE USING AURDINO</a:t>
            </a:r>
            <a:r>
              <a:rPr lang="en-US" sz="2400" b="1" dirty="0">
                <a:solidFill>
                  <a:schemeClr val="bg1"/>
                </a:solidFill>
                <a:effectLst/>
                <a:latin typeface="Cambria" panose="02040503050406030204" pitchFamily="18" charset="0"/>
                <a:ea typeface="Cambria" panose="02040503050406030204" pitchFamily="18" charset="0"/>
              </a:rPr>
              <a:t>”</a:t>
            </a:r>
            <a:endParaRPr lang="en-IN" sz="2400" dirty="0">
              <a:solidFill>
                <a:schemeClr val="bg1"/>
              </a:solidFill>
              <a:effectLst/>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C9B5A0DF-DA68-43ED-9E67-639671821F26}"/>
              </a:ext>
            </a:extLst>
          </p:cNvPr>
          <p:cNvSpPr txBox="1"/>
          <p:nvPr/>
        </p:nvSpPr>
        <p:spPr>
          <a:xfrm>
            <a:off x="3776699" y="3808695"/>
            <a:ext cx="4310556" cy="2308324"/>
          </a:xfrm>
          <a:prstGeom prst="rect">
            <a:avLst/>
          </a:prstGeom>
          <a:solidFill>
            <a:schemeClr val="tx2">
              <a:lumMod val="75000"/>
            </a:schemeClr>
          </a:solidFill>
        </p:spPr>
        <p:txBody>
          <a:bodyPr wrap="square">
            <a:spAutoFit/>
          </a:bodyPr>
          <a:lstStyle/>
          <a:p>
            <a:pPr algn="ctr">
              <a:lnSpc>
                <a:spcPct val="150000"/>
              </a:lnSpc>
            </a:pPr>
            <a:r>
              <a:rPr lang="en-US" b="1" dirty="0">
                <a:solidFill>
                  <a:schemeClr val="bg1"/>
                </a:solidFill>
                <a:effectLst/>
                <a:latin typeface="Cambria" panose="02040503050406030204" pitchFamily="18" charset="0"/>
                <a:ea typeface="Cambria" panose="02040503050406030204" pitchFamily="18" charset="0"/>
              </a:rPr>
              <a:t>Presented by</a:t>
            </a:r>
          </a:p>
          <a:p>
            <a:pPr algn="ctr">
              <a:lnSpc>
                <a:spcPct val="150000"/>
              </a:lnSpc>
            </a:pPr>
            <a:r>
              <a:rPr lang="en-US" sz="1800" b="1" dirty="0">
                <a:solidFill>
                  <a:schemeClr val="bg1"/>
                </a:solidFill>
                <a:effectLst/>
                <a:latin typeface="Cambria" panose="02040503050406030204" pitchFamily="18" charset="0"/>
                <a:ea typeface="Cambria" panose="02040503050406030204" pitchFamily="18" charset="0"/>
              </a:rPr>
              <a:t>   SOUPARNIKA S              [4VV21EC149]</a:t>
            </a:r>
          </a:p>
          <a:p>
            <a:pPr algn="ctr"/>
            <a:r>
              <a:rPr lang="en-US" b="1" dirty="0">
                <a:solidFill>
                  <a:schemeClr val="bg1"/>
                </a:solidFill>
                <a:latin typeface="Cambria" panose="02040503050406030204" pitchFamily="18" charset="0"/>
                <a:ea typeface="Cambria" panose="02040503050406030204" pitchFamily="18" charset="0"/>
              </a:rPr>
              <a:t>    SUHAS DD                      [4VV21EC158</a:t>
            </a:r>
            <a:r>
              <a:rPr lang="en-IN" b="1" dirty="0">
                <a:solidFill>
                  <a:schemeClr val="bg1"/>
                </a:solidFill>
                <a:latin typeface="Cambria" panose="02040503050406030204" pitchFamily="18" charset="0"/>
                <a:ea typeface="Cambria" panose="02040503050406030204" pitchFamily="18" charset="0"/>
              </a:rPr>
              <a:t>]</a:t>
            </a:r>
          </a:p>
          <a:p>
            <a:pPr algn="ctr"/>
            <a:r>
              <a:rPr lang="en-IN" b="1" dirty="0">
                <a:solidFill>
                  <a:schemeClr val="bg1"/>
                </a:solidFill>
                <a:latin typeface="Cambria" panose="02040503050406030204" pitchFamily="18" charset="0"/>
                <a:ea typeface="Cambria" panose="02040503050406030204" pitchFamily="18" charset="0"/>
              </a:rPr>
              <a:t>  DHANUSHREE B          [4VV21IS033]</a:t>
            </a:r>
          </a:p>
          <a:p>
            <a:pPr algn="ctr"/>
            <a:r>
              <a:rPr lang="en-IN" b="1" dirty="0">
                <a:solidFill>
                  <a:schemeClr val="bg1"/>
                </a:solidFill>
                <a:latin typeface="Cambria" panose="02040503050406030204" pitchFamily="18" charset="0"/>
                <a:ea typeface="Cambria" panose="02040503050406030204" pitchFamily="18" charset="0"/>
              </a:rPr>
              <a:t>  ANKIT TIMMAPUR     [4VV21IS015]</a:t>
            </a:r>
          </a:p>
          <a:p>
            <a:pPr algn="ctr"/>
            <a:r>
              <a:rPr lang="en-IN" b="1" dirty="0">
                <a:solidFill>
                  <a:schemeClr val="bg1"/>
                </a:solidFill>
                <a:latin typeface="Cambria" panose="02040503050406030204" pitchFamily="18" charset="0"/>
                <a:ea typeface="Cambria" panose="02040503050406030204" pitchFamily="18" charset="0"/>
              </a:rPr>
              <a:t>    HARISH GOWDA H R   [4VV21AI016]</a:t>
            </a:r>
          </a:p>
          <a:p>
            <a:pPr algn="ctr"/>
            <a:r>
              <a:rPr lang="en-IN" b="1" dirty="0">
                <a:solidFill>
                  <a:schemeClr val="bg1"/>
                </a:solidFill>
                <a:latin typeface="Cambria" panose="02040503050406030204" pitchFamily="18" charset="0"/>
                <a:ea typeface="Cambria" panose="02040503050406030204" pitchFamily="18" charset="0"/>
              </a:rPr>
              <a:t>   CHANDANA M                [4VV21CI015]</a:t>
            </a:r>
            <a:endParaRPr lang="en-US" b="1"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831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89966-FDED-B0B7-52A5-A5E91DCE3319}"/>
              </a:ext>
            </a:extLst>
          </p:cNvPr>
          <p:cNvPicPr>
            <a:picLocks noChangeAspect="1"/>
          </p:cNvPicPr>
          <p:nvPr/>
        </p:nvPicPr>
        <p:blipFill>
          <a:blip r:embed="rId3"/>
          <a:stretch>
            <a:fillRect/>
          </a:stretch>
        </p:blipFill>
        <p:spPr>
          <a:xfrm>
            <a:off x="306804" y="257015"/>
            <a:ext cx="646232" cy="755970"/>
          </a:xfrm>
          <a:prstGeom prst="rect">
            <a:avLst/>
          </a:prstGeom>
        </p:spPr>
      </p:pic>
      <p:sp>
        <p:nvSpPr>
          <p:cNvPr id="4" name="TextBox 3">
            <a:extLst>
              <a:ext uri="{FF2B5EF4-FFF2-40B4-BE49-F238E27FC236}">
                <a16:creationId xmlns:a16="http://schemas.microsoft.com/office/drawing/2014/main" id="{A1B1D010-0AAB-6A31-8B48-765FBC0F4DD6}"/>
              </a:ext>
            </a:extLst>
          </p:cNvPr>
          <p:cNvSpPr txBox="1"/>
          <p:nvPr/>
        </p:nvSpPr>
        <p:spPr>
          <a:xfrm>
            <a:off x="3316168" y="280350"/>
            <a:ext cx="6224072" cy="769441"/>
          </a:xfrm>
          <a:prstGeom prst="rect">
            <a:avLst/>
          </a:prstGeom>
          <a:solidFill>
            <a:schemeClr val="tx2">
              <a:lumMod val="60000"/>
              <a:lumOff val="40000"/>
              <a:alpha val="82000"/>
            </a:schemeClr>
          </a:solidFill>
        </p:spPr>
        <p:txBody>
          <a:bodyPr wrap="square" rtlCol="0">
            <a:spAutoFit/>
          </a:bodyPr>
          <a:lstStyle/>
          <a:p>
            <a:r>
              <a:rPr lang="en-IN" sz="4400" b="1" u="sng" dirty="0">
                <a:solidFill>
                  <a:schemeClr val="bg1"/>
                </a:solidFill>
                <a:latin typeface="Cambria Math" panose="02040503050406030204" pitchFamily="18" charset="0"/>
                <a:ea typeface="Cambria Math" panose="02040503050406030204" pitchFamily="18" charset="0"/>
              </a:rPr>
              <a:t>Work flow of the system </a:t>
            </a:r>
          </a:p>
        </p:txBody>
      </p:sp>
      <p:sp>
        <p:nvSpPr>
          <p:cNvPr id="5" name="TextBox 4">
            <a:extLst>
              <a:ext uri="{FF2B5EF4-FFF2-40B4-BE49-F238E27FC236}">
                <a16:creationId xmlns:a16="http://schemas.microsoft.com/office/drawing/2014/main" id="{E7FA78A5-C6CB-20DC-2FEB-7F47D81D9EB2}"/>
              </a:ext>
            </a:extLst>
          </p:cNvPr>
          <p:cNvSpPr txBox="1"/>
          <p:nvPr/>
        </p:nvSpPr>
        <p:spPr>
          <a:xfrm>
            <a:off x="142170" y="2090919"/>
            <a:ext cx="5433596" cy="3662541"/>
          </a:xfrm>
          <a:prstGeom prst="rect">
            <a:avLst/>
          </a:prstGeom>
          <a:solidFill>
            <a:schemeClr val="accent6">
              <a:lumMod val="75000"/>
              <a:alpha val="43000"/>
            </a:schemeClr>
          </a:solidFill>
        </p:spPr>
        <p:txBody>
          <a:bodyPr wrap="square" rtlCol="0">
            <a:spAutoFit/>
          </a:bodyPr>
          <a:lstStyle/>
          <a:p>
            <a:r>
              <a:rPr lang="en-IN" sz="3200" u="sng" dirty="0">
                <a:solidFill>
                  <a:schemeClr val="bg1"/>
                </a:solidFill>
                <a:latin typeface="Bahnschrift Condensed" panose="020B0502040204020203" pitchFamily="34" charset="0"/>
              </a:rPr>
              <a:t>Part-1 : Increementing the bridge level </a:t>
            </a:r>
          </a:p>
          <a:p>
            <a:endParaRPr lang="en-IN" sz="3200" u="sng" dirty="0">
              <a:solidFill>
                <a:schemeClr val="bg1"/>
              </a:solidFill>
              <a:latin typeface="Bahnschrift Condensed" panose="020B0502040204020203" pitchFamily="34" charset="0"/>
            </a:endParaRPr>
          </a:p>
          <a:p>
            <a:r>
              <a:rPr lang="en-IN" sz="2400" dirty="0">
                <a:solidFill>
                  <a:schemeClr val="bg1"/>
                </a:solidFill>
                <a:latin typeface="Cambria Math" panose="02040503050406030204" pitchFamily="18" charset="0"/>
                <a:ea typeface="Cambria Math" panose="02040503050406030204" pitchFamily="18" charset="0"/>
              </a:rPr>
              <a:t>          Detection by moisture sensor </a:t>
            </a:r>
          </a:p>
          <a:p>
            <a:r>
              <a:rPr lang="en-IN" sz="2400" dirty="0">
                <a:solidFill>
                  <a:schemeClr val="bg1"/>
                </a:solidFill>
                <a:latin typeface="Cambria Math" panose="02040503050406030204" pitchFamily="18" charset="0"/>
                <a:ea typeface="Cambria Math" panose="02040503050406030204" pitchFamily="18" charset="0"/>
              </a:rPr>
              <a:t>   </a:t>
            </a:r>
          </a:p>
          <a:p>
            <a:r>
              <a:rPr lang="en-IN" sz="2400" dirty="0">
                <a:solidFill>
                  <a:schemeClr val="bg1"/>
                </a:solidFill>
                <a:latin typeface="Cambria Math" panose="02040503050406030204" pitchFamily="18" charset="0"/>
                <a:ea typeface="Cambria Math" panose="02040503050406030204" pitchFamily="18" charset="0"/>
              </a:rPr>
              <a:t>             Microcontroller Aurdino uno </a:t>
            </a:r>
          </a:p>
          <a:p>
            <a:endParaRPr lang="en-IN" sz="2400" dirty="0">
              <a:solidFill>
                <a:schemeClr val="bg1"/>
              </a:solidFill>
              <a:latin typeface="Cambria Math" panose="02040503050406030204" pitchFamily="18" charset="0"/>
              <a:ea typeface="Cambria Math" panose="02040503050406030204" pitchFamily="18" charset="0"/>
            </a:endParaRPr>
          </a:p>
          <a:p>
            <a:r>
              <a:rPr lang="en-IN" sz="2400" dirty="0">
                <a:solidFill>
                  <a:schemeClr val="bg1"/>
                </a:solidFill>
                <a:latin typeface="Cambria Math" panose="02040503050406030204" pitchFamily="18" charset="0"/>
                <a:ea typeface="Cambria Math" panose="02040503050406030204" pitchFamily="18" charset="0"/>
              </a:rPr>
              <a:t>                         Servo motor </a:t>
            </a:r>
          </a:p>
          <a:p>
            <a:endParaRPr lang="en-IN" sz="2400" dirty="0">
              <a:solidFill>
                <a:schemeClr val="bg1"/>
              </a:solidFill>
              <a:latin typeface="Cambria Math" panose="02040503050406030204" pitchFamily="18" charset="0"/>
              <a:ea typeface="Cambria Math" panose="02040503050406030204" pitchFamily="18" charset="0"/>
            </a:endParaRPr>
          </a:p>
          <a:p>
            <a:r>
              <a:rPr lang="en-IN" sz="2400" dirty="0">
                <a:solidFill>
                  <a:schemeClr val="bg1"/>
                </a:solidFill>
                <a:latin typeface="Cambria Math" panose="02040503050406030204" pitchFamily="18" charset="0"/>
                <a:ea typeface="Cambria Math" panose="02040503050406030204" pitchFamily="18" charset="0"/>
              </a:rPr>
              <a:t>                   Height is incremented </a:t>
            </a:r>
          </a:p>
        </p:txBody>
      </p:sp>
      <p:sp>
        <p:nvSpPr>
          <p:cNvPr id="6" name="TextBox 5">
            <a:extLst>
              <a:ext uri="{FF2B5EF4-FFF2-40B4-BE49-F238E27FC236}">
                <a16:creationId xmlns:a16="http://schemas.microsoft.com/office/drawing/2014/main" id="{830E1B9D-D860-97DF-788C-A1CBC1DF1DE4}"/>
              </a:ext>
            </a:extLst>
          </p:cNvPr>
          <p:cNvSpPr txBox="1"/>
          <p:nvPr/>
        </p:nvSpPr>
        <p:spPr>
          <a:xfrm>
            <a:off x="5854184" y="2090919"/>
            <a:ext cx="6224072" cy="3662541"/>
          </a:xfrm>
          <a:prstGeom prst="rect">
            <a:avLst/>
          </a:prstGeom>
          <a:solidFill>
            <a:schemeClr val="accent6">
              <a:lumMod val="75000"/>
              <a:alpha val="73000"/>
            </a:schemeClr>
          </a:solidFill>
        </p:spPr>
        <p:txBody>
          <a:bodyPr wrap="square" rtlCol="0">
            <a:spAutoFit/>
          </a:bodyPr>
          <a:lstStyle/>
          <a:p>
            <a:r>
              <a:rPr lang="en-IN" sz="3200" u="sng" dirty="0">
                <a:solidFill>
                  <a:schemeClr val="bg1"/>
                </a:solidFill>
                <a:latin typeface="Bahnschrift Condensed" panose="020B0502040204020203" pitchFamily="34" charset="0"/>
              </a:rPr>
              <a:t>Part-2: Restricting movement automatically</a:t>
            </a:r>
          </a:p>
          <a:p>
            <a:endParaRPr lang="en-IN" sz="3200" u="sng" dirty="0">
              <a:solidFill>
                <a:schemeClr val="bg1"/>
              </a:solidFill>
              <a:latin typeface="Bahnschrift Condensed" panose="020B0502040204020203" pitchFamily="34" charset="0"/>
            </a:endParaRPr>
          </a:p>
          <a:p>
            <a:r>
              <a:rPr lang="en-IN" sz="2400" dirty="0">
                <a:solidFill>
                  <a:schemeClr val="bg1"/>
                </a:solidFill>
                <a:latin typeface="Cambria Math" panose="02040503050406030204" pitchFamily="18" charset="0"/>
                <a:ea typeface="Cambria Math" panose="02040503050406030204" pitchFamily="18" charset="0"/>
              </a:rPr>
              <a:t>               Detection by moisture sensor </a:t>
            </a:r>
          </a:p>
          <a:p>
            <a:r>
              <a:rPr lang="en-IN" sz="2400" dirty="0">
                <a:solidFill>
                  <a:schemeClr val="bg1"/>
                </a:solidFill>
                <a:latin typeface="Cambria Math" panose="02040503050406030204" pitchFamily="18" charset="0"/>
                <a:ea typeface="Cambria Math" panose="02040503050406030204" pitchFamily="18" charset="0"/>
              </a:rPr>
              <a:t>   </a:t>
            </a:r>
          </a:p>
          <a:p>
            <a:r>
              <a:rPr lang="en-IN" sz="2400" dirty="0">
                <a:solidFill>
                  <a:schemeClr val="bg1"/>
                </a:solidFill>
                <a:latin typeface="Cambria Math" panose="02040503050406030204" pitchFamily="18" charset="0"/>
                <a:ea typeface="Cambria Math" panose="02040503050406030204" pitchFamily="18" charset="0"/>
              </a:rPr>
              <a:t>               Microcontroller Aurdino uno </a:t>
            </a:r>
          </a:p>
          <a:p>
            <a:endParaRPr lang="en-IN" sz="2400" dirty="0">
              <a:solidFill>
                <a:schemeClr val="bg1"/>
              </a:solidFill>
              <a:latin typeface="Cambria Math" panose="02040503050406030204" pitchFamily="18" charset="0"/>
              <a:ea typeface="Cambria Math" panose="02040503050406030204" pitchFamily="18" charset="0"/>
            </a:endParaRPr>
          </a:p>
          <a:p>
            <a:r>
              <a:rPr lang="en-IN" sz="2400" dirty="0">
                <a:solidFill>
                  <a:schemeClr val="bg1"/>
                </a:solidFill>
                <a:latin typeface="Cambria Math" panose="02040503050406030204" pitchFamily="18" charset="0"/>
                <a:ea typeface="Cambria Math" panose="02040503050406030204" pitchFamily="18" charset="0"/>
              </a:rPr>
              <a:t>                          Servo motor </a:t>
            </a:r>
          </a:p>
          <a:p>
            <a:endParaRPr lang="en-IN" sz="2400" dirty="0">
              <a:solidFill>
                <a:schemeClr val="bg1"/>
              </a:solidFill>
              <a:latin typeface="Cambria Math" panose="02040503050406030204" pitchFamily="18" charset="0"/>
              <a:ea typeface="Cambria Math" panose="02040503050406030204" pitchFamily="18" charset="0"/>
            </a:endParaRPr>
          </a:p>
          <a:p>
            <a:r>
              <a:rPr lang="en-IN" sz="2400" dirty="0">
                <a:solidFill>
                  <a:schemeClr val="bg1"/>
                </a:solidFill>
                <a:latin typeface="Cambria Math" panose="02040503050406030204" pitchFamily="18" charset="0"/>
                <a:ea typeface="Cambria Math" panose="02040503050406030204" pitchFamily="18" charset="0"/>
              </a:rPr>
              <a:t>                       Barricade release </a:t>
            </a:r>
          </a:p>
        </p:txBody>
      </p:sp>
      <p:pic>
        <p:nvPicPr>
          <p:cNvPr id="8" name="Graphic 7" descr="Arrow Rotate right">
            <a:extLst>
              <a:ext uri="{FF2B5EF4-FFF2-40B4-BE49-F238E27FC236}">
                <a16:creationId xmlns:a16="http://schemas.microsoft.com/office/drawing/2014/main" id="{C46AC385-63B1-AD6E-CC31-6AAC531DC9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30368" y="3521508"/>
            <a:ext cx="457200" cy="457200"/>
          </a:xfrm>
          <a:prstGeom prst="rect">
            <a:avLst/>
          </a:prstGeom>
        </p:spPr>
      </p:pic>
      <p:pic>
        <p:nvPicPr>
          <p:cNvPr id="10" name="Picture 9">
            <a:extLst>
              <a:ext uri="{FF2B5EF4-FFF2-40B4-BE49-F238E27FC236}">
                <a16:creationId xmlns:a16="http://schemas.microsoft.com/office/drawing/2014/main" id="{A9A51402-3B39-4911-C1A5-BFD6171B9B10}"/>
              </a:ext>
            </a:extLst>
          </p:cNvPr>
          <p:cNvPicPr>
            <a:picLocks noChangeAspect="1"/>
          </p:cNvPicPr>
          <p:nvPr/>
        </p:nvPicPr>
        <p:blipFill>
          <a:blip r:embed="rId6"/>
          <a:stretch>
            <a:fillRect/>
          </a:stretch>
        </p:blipFill>
        <p:spPr>
          <a:xfrm>
            <a:off x="2677110" y="4203497"/>
            <a:ext cx="457200" cy="457240"/>
          </a:xfrm>
          <a:prstGeom prst="rect">
            <a:avLst/>
          </a:prstGeom>
        </p:spPr>
      </p:pic>
      <p:pic>
        <p:nvPicPr>
          <p:cNvPr id="12" name="Picture 11">
            <a:extLst>
              <a:ext uri="{FF2B5EF4-FFF2-40B4-BE49-F238E27FC236}">
                <a16:creationId xmlns:a16="http://schemas.microsoft.com/office/drawing/2014/main" id="{88DF868E-3135-79C7-7B82-CBE8FD304593}"/>
              </a:ext>
            </a:extLst>
          </p:cNvPr>
          <p:cNvPicPr>
            <a:picLocks noChangeAspect="1"/>
          </p:cNvPicPr>
          <p:nvPr/>
        </p:nvPicPr>
        <p:blipFill>
          <a:blip r:embed="rId6"/>
          <a:stretch>
            <a:fillRect/>
          </a:stretch>
        </p:blipFill>
        <p:spPr>
          <a:xfrm>
            <a:off x="2645558" y="4930594"/>
            <a:ext cx="492780" cy="457240"/>
          </a:xfrm>
          <a:prstGeom prst="rect">
            <a:avLst/>
          </a:prstGeom>
        </p:spPr>
      </p:pic>
      <p:pic>
        <p:nvPicPr>
          <p:cNvPr id="14" name="Picture 13">
            <a:extLst>
              <a:ext uri="{FF2B5EF4-FFF2-40B4-BE49-F238E27FC236}">
                <a16:creationId xmlns:a16="http://schemas.microsoft.com/office/drawing/2014/main" id="{0F60C807-200D-4B94-039F-EBE0F1FE54AB}"/>
              </a:ext>
            </a:extLst>
          </p:cNvPr>
          <p:cNvPicPr>
            <a:picLocks noChangeAspect="1"/>
          </p:cNvPicPr>
          <p:nvPr/>
        </p:nvPicPr>
        <p:blipFill>
          <a:blip r:embed="rId6"/>
          <a:stretch>
            <a:fillRect/>
          </a:stretch>
        </p:blipFill>
        <p:spPr>
          <a:xfrm>
            <a:off x="8569940" y="3494582"/>
            <a:ext cx="457240" cy="457240"/>
          </a:xfrm>
          <a:prstGeom prst="rect">
            <a:avLst/>
          </a:prstGeom>
        </p:spPr>
      </p:pic>
      <p:pic>
        <p:nvPicPr>
          <p:cNvPr id="16" name="Picture 15">
            <a:extLst>
              <a:ext uri="{FF2B5EF4-FFF2-40B4-BE49-F238E27FC236}">
                <a16:creationId xmlns:a16="http://schemas.microsoft.com/office/drawing/2014/main" id="{95E2CC75-0515-B4CE-5A62-8A2E3C8F4128}"/>
              </a:ext>
            </a:extLst>
          </p:cNvPr>
          <p:cNvPicPr>
            <a:picLocks noChangeAspect="1"/>
          </p:cNvPicPr>
          <p:nvPr/>
        </p:nvPicPr>
        <p:blipFill>
          <a:blip r:embed="rId6"/>
          <a:stretch>
            <a:fillRect/>
          </a:stretch>
        </p:blipFill>
        <p:spPr>
          <a:xfrm>
            <a:off x="8569940" y="4203497"/>
            <a:ext cx="457240" cy="457240"/>
          </a:xfrm>
          <a:prstGeom prst="rect">
            <a:avLst/>
          </a:prstGeom>
        </p:spPr>
      </p:pic>
      <p:pic>
        <p:nvPicPr>
          <p:cNvPr id="18" name="Picture 17">
            <a:extLst>
              <a:ext uri="{FF2B5EF4-FFF2-40B4-BE49-F238E27FC236}">
                <a16:creationId xmlns:a16="http://schemas.microsoft.com/office/drawing/2014/main" id="{2B95850D-5565-72F2-D110-F0D01643F516}"/>
              </a:ext>
            </a:extLst>
          </p:cNvPr>
          <p:cNvPicPr>
            <a:picLocks noChangeAspect="1"/>
          </p:cNvPicPr>
          <p:nvPr/>
        </p:nvPicPr>
        <p:blipFill>
          <a:blip r:embed="rId6"/>
          <a:stretch>
            <a:fillRect/>
          </a:stretch>
        </p:blipFill>
        <p:spPr>
          <a:xfrm>
            <a:off x="8569940" y="4912412"/>
            <a:ext cx="457240" cy="457240"/>
          </a:xfrm>
          <a:prstGeom prst="rect">
            <a:avLst/>
          </a:prstGeom>
        </p:spPr>
      </p:pic>
    </p:spTree>
    <p:extLst>
      <p:ext uri="{BB962C8B-B14F-4D97-AF65-F5344CB8AC3E}">
        <p14:creationId xmlns:p14="http://schemas.microsoft.com/office/powerpoint/2010/main" val="2044191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413A1-B58E-8C77-4E2F-6F5E3FA26F6F}"/>
              </a:ext>
            </a:extLst>
          </p:cNvPr>
          <p:cNvPicPr>
            <a:picLocks noChangeAspect="1"/>
          </p:cNvPicPr>
          <p:nvPr/>
        </p:nvPicPr>
        <p:blipFill>
          <a:blip r:embed="rId3"/>
          <a:stretch>
            <a:fillRect/>
          </a:stretch>
        </p:blipFill>
        <p:spPr>
          <a:xfrm>
            <a:off x="398244" y="419575"/>
            <a:ext cx="646232" cy="755970"/>
          </a:xfrm>
          <a:prstGeom prst="rect">
            <a:avLst/>
          </a:prstGeom>
        </p:spPr>
      </p:pic>
      <p:pic>
        <p:nvPicPr>
          <p:cNvPr id="5" name="Picture 4">
            <a:extLst>
              <a:ext uri="{FF2B5EF4-FFF2-40B4-BE49-F238E27FC236}">
                <a16:creationId xmlns:a16="http://schemas.microsoft.com/office/drawing/2014/main" id="{B6A4DBEA-75FE-3AC1-2072-1BD4ACFF7F35}"/>
              </a:ext>
            </a:extLst>
          </p:cNvPr>
          <p:cNvPicPr>
            <a:picLocks noChangeAspect="1"/>
          </p:cNvPicPr>
          <p:nvPr/>
        </p:nvPicPr>
        <p:blipFill>
          <a:blip r:embed="rId4"/>
          <a:stretch>
            <a:fillRect/>
          </a:stretch>
        </p:blipFill>
        <p:spPr>
          <a:xfrm>
            <a:off x="1330960" y="1798320"/>
            <a:ext cx="5842000" cy="3261360"/>
          </a:xfrm>
          <a:prstGeom prst="rect">
            <a:avLst/>
          </a:prstGeom>
        </p:spPr>
      </p:pic>
      <p:pic>
        <p:nvPicPr>
          <p:cNvPr id="7" name="Picture 6">
            <a:extLst>
              <a:ext uri="{FF2B5EF4-FFF2-40B4-BE49-F238E27FC236}">
                <a16:creationId xmlns:a16="http://schemas.microsoft.com/office/drawing/2014/main" id="{4A81BFFE-6ED8-DA14-6151-B5C94E7BD91E}"/>
              </a:ext>
            </a:extLst>
          </p:cNvPr>
          <p:cNvPicPr>
            <a:picLocks noChangeAspect="1"/>
          </p:cNvPicPr>
          <p:nvPr/>
        </p:nvPicPr>
        <p:blipFill>
          <a:blip r:embed="rId5"/>
          <a:stretch>
            <a:fillRect/>
          </a:stretch>
        </p:blipFill>
        <p:spPr>
          <a:xfrm>
            <a:off x="8036560" y="1175545"/>
            <a:ext cx="3237547" cy="4196080"/>
          </a:xfrm>
          <a:prstGeom prst="rect">
            <a:avLst/>
          </a:prstGeom>
        </p:spPr>
      </p:pic>
      <p:sp>
        <p:nvSpPr>
          <p:cNvPr id="8" name="TextBox 7">
            <a:extLst>
              <a:ext uri="{FF2B5EF4-FFF2-40B4-BE49-F238E27FC236}">
                <a16:creationId xmlns:a16="http://schemas.microsoft.com/office/drawing/2014/main" id="{1B9ADC98-DA09-CA2B-1924-502EF06F840A}"/>
              </a:ext>
            </a:extLst>
          </p:cNvPr>
          <p:cNvSpPr txBox="1"/>
          <p:nvPr/>
        </p:nvSpPr>
        <p:spPr>
          <a:xfrm>
            <a:off x="1635760" y="491810"/>
            <a:ext cx="5232400" cy="646331"/>
          </a:xfrm>
          <a:prstGeom prst="rect">
            <a:avLst/>
          </a:prstGeom>
          <a:noFill/>
        </p:spPr>
        <p:txBody>
          <a:bodyPr wrap="square" rtlCol="0">
            <a:spAutoFit/>
          </a:bodyPr>
          <a:lstStyle/>
          <a:p>
            <a:r>
              <a:rPr lang="en-IN" sz="3600" b="1" u="sng" dirty="0">
                <a:solidFill>
                  <a:schemeClr val="bg1"/>
                </a:solidFill>
                <a:latin typeface="Bahnschrift Condensed" panose="020B0502040204020203" pitchFamily="34" charset="0"/>
              </a:rPr>
              <a:t>Images of the working model:  </a:t>
            </a:r>
          </a:p>
        </p:txBody>
      </p:sp>
      <p:sp>
        <p:nvSpPr>
          <p:cNvPr id="9" name="TextBox 8">
            <a:extLst>
              <a:ext uri="{FF2B5EF4-FFF2-40B4-BE49-F238E27FC236}">
                <a16:creationId xmlns:a16="http://schemas.microsoft.com/office/drawing/2014/main" id="{AF02E40C-9403-2D24-3E1C-2AAE989CAC8A}"/>
              </a:ext>
            </a:extLst>
          </p:cNvPr>
          <p:cNvSpPr txBox="1"/>
          <p:nvPr/>
        </p:nvSpPr>
        <p:spPr>
          <a:xfrm>
            <a:off x="3525520" y="5262102"/>
            <a:ext cx="1473200" cy="646331"/>
          </a:xfrm>
          <a:prstGeom prst="rect">
            <a:avLst/>
          </a:prstGeom>
          <a:noFill/>
        </p:spPr>
        <p:txBody>
          <a:bodyPr wrap="square" rtlCol="0">
            <a:spAutoFit/>
          </a:bodyPr>
          <a:lstStyle/>
          <a:p>
            <a:r>
              <a:rPr lang="en-IN" sz="3600" dirty="0">
                <a:solidFill>
                  <a:schemeClr val="bg1"/>
                </a:solidFill>
              </a:rPr>
              <a:t>Part-1</a:t>
            </a:r>
          </a:p>
        </p:txBody>
      </p:sp>
      <p:sp>
        <p:nvSpPr>
          <p:cNvPr id="10" name="TextBox 9">
            <a:extLst>
              <a:ext uri="{FF2B5EF4-FFF2-40B4-BE49-F238E27FC236}">
                <a16:creationId xmlns:a16="http://schemas.microsoft.com/office/drawing/2014/main" id="{D63AEEFF-06A6-79FC-F563-A4CC752986B3}"/>
              </a:ext>
            </a:extLst>
          </p:cNvPr>
          <p:cNvSpPr txBox="1"/>
          <p:nvPr/>
        </p:nvSpPr>
        <p:spPr>
          <a:xfrm>
            <a:off x="9265920" y="5420845"/>
            <a:ext cx="2272347" cy="523220"/>
          </a:xfrm>
          <a:prstGeom prst="rect">
            <a:avLst/>
          </a:prstGeom>
          <a:noFill/>
        </p:spPr>
        <p:txBody>
          <a:bodyPr wrap="square" rtlCol="0">
            <a:spAutoFit/>
          </a:bodyPr>
          <a:lstStyle/>
          <a:p>
            <a:r>
              <a:rPr lang="en-IN" sz="2800" dirty="0">
                <a:solidFill>
                  <a:schemeClr val="bg1"/>
                </a:solidFill>
              </a:rPr>
              <a:t>Part-2</a:t>
            </a:r>
          </a:p>
        </p:txBody>
      </p:sp>
    </p:spTree>
    <p:extLst>
      <p:ext uri="{BB962C8B-B14F-4D97-AF65-F5344CB8AC3E}">
        <p14:creationId xmlns:p14="http://schemas.microsoft.com/office/powerpoint/2010/main" val="389120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 y="386079"/>
            <a:ext cx="645459" cy="755365"/>
          </a:xfrm>
          <a:prstGeom prst="rect">
            <a:avLst/>
          </a:prstGeom>
        </p:spPr>
      </p:pic>
      <p:sp>
        <p:nvSpPr>
          <p:cNvPr id="5" name="TextBox 4">
            <a:extLst>
              <a:ext uri="{FF2B5EF4-FFF2-40B4-BE49-F238E27FC236}">
                <a16:creationId xmlns:a16="http://schemas.microsoft.com/office/drawing/2014/main" id="{7E8AA4D2-60F2-43C7-B059-4D24BC3030F4}"/>
              </a:ext>
            </a:extLst>
          </p:cNvPr>
          <p:cNvSpPr txBox="1"/>
          <p:nvPr/>
        </p:nvSpPr>
        <p:spPr>
          <a:xfrm>
            <a:off x="1596980" y="251893"/>
            <a:ext cx="9195515" cy="707886"/>
          </a:xfrm>
          <a:prstGeom prst="rect">
            <a:avLst/>
          </a:prstGeom>
          <a:noFill/>
        </p:spPr>
        <p:txBody>
          <a:bodyPr wrap="square">
            <a:spAutoFit/>
          </a:bodyPr>
          <a:lstStyle/>
          <a:p>
            <a:pPr algn="ctr">
              <a:spcAft>
                <a:spcPts val="150"/>
              </a:spcAft>
              <a:tabLst>
                <a:tab pos="2028190" algn="l"/>
              </a:tabLst>
            </a:pPr>
            <a:r>
              <a:rPr lang="en-US" sz="4000" b="1" u="sng" dirty="0">
                <a:solidFill>
                  <a:schemeClr val="bg1"/>
                </a:solidFill>
                <a:effectLst/>
                <a:latin typeface="Cambria" panose="02040503050406030204" pitchFamily="18" charset="0"/>
                <a:ea typeface="Cambria" panose="02040503050406030204" pitchFamily="18" charset="0"/>
              </a:rPr>
              <a:t>ADVANTAGES AND DISADVANTAGES </a:t>
            </a:r>
            <a:endParaRPr lang="en-IN" sz="3600" u="sng" dirty="0">
              <a:solidFill>
                <a:schemeClr val="bg1"/>
              </a:solidFill>
              <a:effectLst/>
              <a:latin typeface="Cambria" panose="02040503050406030204" pitchFamily="18" charset="0"/>
              <a:ea typeface="Cambria" panose="02040503050406030204" pitchFamily="18" charset="0"/>
            </a:endParaRPr>
          </a:p>
        </p:txBody>
      </p:sp>
      <p:graphicFrame>
        <p:nvGraphicFramePr>
          <p:cNvPr id="3" name="Table 5">
            <a:extLst>
              <a:ext uri="{FF2B5EF4-FFF2-40B4-BE49-F238E27FC236}">
                <a16:creationId xmlns:a16="http://schemas.microsoft.com/office/drawing/2014/main" id="{5A491E7D-0180-43A1-7F3C-1528C40271A8}"/>
              </a:ext>
            </a:extLst>
          </p:cNvPr>
          <p:cNvGraphicFramePr>
            <a:graphicFrameLocks noGrp="1"/>
          </p:cNvGraphicFramePr>
          <p:nvPr>
            <p:extLst>
              <p:ext uri="{D42A27DB-BD31-4B8C-83A1-F6EECF244321}">
                <p14:modId xmlns:p14="http://schemas.microsoft.com/office/powerpoint/2010/main" val="1024404739"/>
              </p:ext>
            </p:extLst>
          </p:nvPr>
        </p:nvGraphicFramePr>
        <p:xfrm>
          <a:off x="1350745" y="1686560"/>
          <a:ext cx="9490510" cy="4221213"/>
        </p:xfrm>
        <a:graphic>
          <a:graphicData uri="http://schemas.openxmlformats.org/drawingml/2006/table">
            <a:tbl>
              <a:tblPr firstRow="1" bandRow="1">
                <a:tableStyleId>{F5AB1C69-6EDB-4FF4-983F-18BD219EF322}</a:tableStyleId>
              </a:tblPr>
              <a:tblGrid>
                <a:gridCol w="4745255">
                  <a:extLst>
                    <a:ext uri="{9D8B030D-6E8A-4147-A177-3AD203B41FA5}">
                      <a16:colId xmlns:a16="http://schemas.microsoft.com/office/drawing/2014/main" val="883521814"/>
                    </a:ext>
                  </a:extLst>
                </a:gridCol>
                <a:gridCol w="4745255">
                  <a:extLst>
                    <a:ext uri="{9D8B030D-6E8A-4147-A177-3AD203B41FA5}">
                      <a16:colId xmlns:a16="http://schemas.microsoft.com/office/drawing/2014/main" val="215771014"/>
                    </a:ext>
                  </a:extLst>
                </a:gridCol>
              </a:tblGrid>
              <a:tr h="833121">
                <a:tc>
                  <a:txBody>
                    <a:bodyPr/>
                    <a:lstStyle/>
                    <a:p>
                      <a:r>
                        <a:rPr lang="en-IN" dirty="0"/>
                        <a:t>                                ADVANTAGES </a:t>
                      </a:r>
                    </a:p>
                  </a:txBody>
                  <a:tcPr>
                    <a:solidFill>
                      <a:schemeClr val="accent3">
                        <a:alpha val="60000"/>
                      </a:schemeClr>
                    </a:solidFill>
                  </a:tcPr>
                </a:tc>
                <a:tc>
                  <a:txBody>
                    <a:bodyPr/>
                    <a:lstStyle/>
                    <a:p>
                      <a:r>
                        <a:rPr lang="en-IN" dirty="0"/>
                        <a:t>                      DISADVANTAGES </a:t>
                      </a:r>
                    </a:p>
                  </a:txBody>
                  <a:tcPr>
                    <a:solidFill>
                      <a:schemeClr val="accent3">
                        <a:alpha val="60000"/>
                      </a:schemeClr>
                    </a:solidFill>
                  </a:tcPr>
                </a:tc>
                <a:extLst>
                  <a:ext uri="{0D108BD9-81ED-4DB2-BD59-A6C34878D82A}">
                    <a16:rowId xmlns:a16="http://schemas.microsoft.com/office/drawing/2014/main" val="1630230787"/>
                  </a:ext>
                </a:extLst>
              </a:tr>
              <a:tr h="847023">
                <a:tc>
                  <a:txBody>
                    <a:bodyPr/>
                    <a:lstStyle/>
                    <a:p>
                      <a:r>
                        <a:rPr lang="en-IN" dirty="0"/>
                        <a:t>1.  Facilitates Transportation .</a:t>
                      </a:r>
                    </a:p>
                  </a:txBody>
                  <a:tcPr>
                    <a:solidFill>
                      <a:schemeClr val="accent3">
                        <a:tint val="40000"/>
                        <a:alpha val="60000"/>
                      </a:schemeClr>
                    </a:solidFill>
                  </a:tcPr>
                </a:tc>
                <a:tc>
                  <a:txBody>
                    <a:bodyPr/>
                    <a:lstStyle/>
                    <a:p>
                      <a:r>
                        <a:rPr lang="en-IN" dirty="0"/>
                        <a:t> 1.  Lot of power consumed for lifting the bridge .</a:t>
                      </a:r>
                    </a:p>
                  </a:txBody>
                  <a:tcPr>
                    <a:solidFill>
                      <a:schemeClr val="accent3">
                        <a:tint val="40000"/>
                        <a:alpha val="60000"/>
                      </a:schemeClr>
                    </a:solidFill>
                  </a:tcPr>
                </a:tc>
                <a:extLst>
                  <a:ext uri="{0D108BD9-81ED-4DB2-BD59-A6C34878D82A}">
                    <a16:rowId xmlns:a16="http://schemas.microsoft.com/office/drawing/2014/main" val="3329267954"/>
                  </a:ext>
                </a:extLst>
              </a:tr>
              <a:tr h="847023">
                <a:tc>
                  <a:txBody>
                    <a:bodyPr/>
                    <a:lstStyle/>
                    <a:p>
                      <a:r>
                        <a:rPr lang="en-IN" dirty="0"/>
                        <a:t>2. Avoids overflow of water on the bridge.</a:t>
                      </a:r>
                    </a:p>
                  </a:txBody>
                  <a:tcPr>
                    <a:solidFill>
                      <a:schemeClr val="accent3">
                        <a:tint val="20000"/>
                        <a:alpha val="60000"/>
                      </a:schemeClr>
                    </a:solidFill>
                  </a:tcPr>
                </a:tc>
                <a:tc>
                  <a:txBody>
                    <a:bodyPr/>
                    <a:lstStyle/>
                    <a:p>
                      <a:r>
                        <a:rPr lang="en-IN" dirty="0"/>
                        <a:t>2. Electrical malfunctioning may occur .</a:t>
                      </a:r>
                    </a:p>
                  </a:txBody>
                  <a:tcPr>
                    <a:solidFill>
                      <a:schemeClr val="accent3">
                        <a:tint val="20000"/>
                        <a:alpha val="60000"/>
                      </a:schemeClr>
                    </a:solidFill>
                  </a:tcPr>
                </a:tc>
                <a:extLst>
                  <a:ext uri="{0D108BD9-81ED-4DB2-BD59-A6C34878D82A}">
                    <a16:rowId xmlns:a16="http://schemas.microsoft.com/office/drawing/2014/main" val="1385010603"/>
                  </a:ext>
                </a:extLst>
              </a:tr>
              <a:tr h="847023">
                <a:tc>
                  <a:txBody>
                    <a:bodyPr/>
                    <a:lstStyle/>
                    <a:p>
                      <a:r>
                        <a:rPr lang="en-IN" dirty="0"/>
                        <a:t>3. Provides safety for people on the bridge from drowning  also prevents flooding .</a:t>
                      </a:r>
                    </a:p>
                  </a:txBody>
                  <a:tcPr>
                    <a:solidFill>
                      <a:schemeClr val="accent3">
                        <a:tint val="40000"/>
                        <a:alpha val="60000"/>
                      </a:schemeClr>
                    </a:solidFill>
                  </a:tcPr>
                </a:tc>
                <a:tc>
                  <a:txBody>
                    <a:bodyPr/>
                    <a:lstStyle/>
                    <a:p>
                      <a:r>
                        <a:rPr lang="en-IN" dirty="0"/>
                        <a:t>3.  High </a:t>
                      </a:r>
                      <a:r>
                        <a:rPr lang="en-IN" dirty="0" err="1"/>
                        <a:t>Maintainance</a:t>
                      </a:r>
                      <a:r>
                        <a:rPr lang="en-IN" dirty="0"/>
                        <a:t> and high cost.</a:t>
                      </a:r>
                    </a:p>
                  </a:txBody>
                  <a:tcPr>
                    <a:solidFill>
                      <a:schemeClr val="accent3">
                        <a:tint val="40000"/>
                        <a:alpha val="60000"/>
                      </a:schemeClr>
                    </a:solidFill>
                  </a:tcPr>
                </a:tc>
                <a:extLst>
                  <a:ext uri="{0D108BD9-81ED-4DB2-BD59-A6C34878D82A}">
                    <a16:rowId xmlns:a16="http://schemas.microsoft.com/office/drawing/2014/main" val="1502430878"/>
                  </a:ext>
                </a:extLst>
              </a:tr>
              <a:tr h="847023">
                <a:tc>
                  <a:txBody>
                    <a:bodyPr/>
                    <a:lstStyle/>
                    <a:p>
                      <a:r>
                        <a:rPr lang="en-IN" dirty="0"/>
                        <a:t>4.Prevents  the dam from Collapsing due to high pressure.</a:t>
                      </a:r>
                    </a:p>
                  </a:txBody>
                  <a:tcPr>
                    <a:solidFill>
                      <a:schemeClr val="accent3">
                        <a:tint val="20000"/>
                        <a:alpha val="60000"/>
                      </a:schemeClr>
                    </a:solidFill>
                  </a:tcPr>
                </a:tc>
                <a:tc>
                  <a:txBody>
                    <a:bodyPr/>
                    <a:lstStyle/>
                    <a:p>
                      <a:r>
                        <a:rPr lang="en-IN" dirty="0"/>
                        <a:t>4. Requires regular structural integrity test.</a:t>
                      </a:r>
                    </a:p>
                  </a:txBody>
                  <a:tcPr>
                    <a:solidFill>
                      <a:schemeClr val="accent3">
                        <a:tint val="20000"/>
                        <a:alpha val="60000"/>
                      </a:schemeClr>
                    </a:solidFill>
                  </a:tcPr>
                </a:tc>
                <a:extLst>
                  <a:ext uri="{0D108BD9-81ED-4DB2-BD59-A6C34878D82A}">
                    <a16:rowId xmlns:a16="http://schemas.microsoft.com/office/drawing/2014/main" val="3496398861"/>
                  </a:ext>
                </a:extLst>
              </a:tr>
            </a:tbl>
          </a:graphicData>
        </a:graphic>
      </p:graphicFrame>
    </p:spTree>
    <p:extLst>
      <p:ext uri="{BB962C8B-B14F-4D97-AF65-F5344CB8AC3E}">
        <p14:creationId xmlns:p14="http://schemas.microsoft.com/office/powerpoint/2010/main" val="2228777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285" y="251893"/>
            <a:ext cx="645459" cy="755365"/>
          </a:xfrm>
          <a:prstGeom prst="rect">
            <a:avLst/>
          </a:prstGeom>
        </p:spPr>
      </p:pic>
      <p:sp>
        <p:nvSpPr>
          <p:cNvPr id="5" name="TextBox 4">
            <a:extLst>
              <a:ext uri="{FF2B5EF4-FFF2-40B4-BE49-F238E27FC236}">
                <a16:creationId xmlns:a16="http://schemas.microsoft.com/office/drawing/2014/main" id="{7E8AA4D2-60F2-43C7-B059-4D24BC3030F4}"/>
              </a:ext>
            </a:extLst>
          </p:cNvPr>
          <p:cNvSpPr txBox="1"/>
          <p:nvPr/>
        </p:nvSpPr>
        <p:spPr>
          <a:xfrm>
            <a:off x="1596980" y="251893"/>
            <a:ext cx="9195515" cy="707886"/>
          </a:xfrm>
          <a:prstGeom prst="rect">
            <a:avLst/>
          </a:prstGeom>
          <a:noFill/>
        </p:spPr>
        <p:txBody>
          <a:bodyPr wrap="square">
            <a:spAutoFit/>
          </a:bodyPr>
          <a:lstStyle/>
          <a:p>
            <a:pPr algn="ctr">
              <a:spcAft>
                <a:spcPts val="150"/>
              </a:spcAft>
              <a:tabLst>
                <a:tab pos="2028190" algn="l"/>
              </a:tabLst>
            </a:pPr>
            <a:r>
              <a:rPr lang="en-US" sz="4000" b="1" u="sng" dirty="0">
                <a:solidFill>
                  <a:schemeClr val="bg1"/>
                </a:solidFill>
                <a:effectLst/>
                <a:latin typeface="Cambria" panose="02040503050406030204" pitchFamily="18" charset="0"/>
                <a:ea typeface="Cambria" panose="02040503050406030204" pitchFamily="18" charset="0"/>
              </a:rPr>
              <a:t>APPLICATIONS</a:t>
            </a:r>
            <a:endParaRPr lang="en-IN" sz="3600" u="sng" dirty="0">
              <a:solidFill>
                <a:schemeClr val="bg1"/>
              </a:solidFill>
              <a:effectLst/>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5BE93013-491D-916E-B2DD-BA1E38D141AD}"/>
              </a:ext>
            </a:extLst>
          </p:cNvPr>
          <p:cNvSpPr txBox="1"/>
          <p:nvPr/>
        </p:nvSpPr>
        <p:spPr>
          <a:xfrm>
            <a:off x="706387" y="1857675"/>
            <a:ext cx="10779225" cy="3539430"/>
          </a:xfrm>
          <a:prstGeom prst="rect">
            <a:avLst/>
          </a:prstGeom>
          <a:solidFill>
            <a:schemeClr val="accent6">
              <a:lumMod val="50000"/>
              <a:alpha val="48000"/>
            </a:schemeClr>
          </a:solid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1.Can be implemented in high flood prone areas like :ganga basin, indo-gangatic Brahmaputra plains ,etc.</a:t>
            </a:r>
          </a:p>
          <a:p>
            <a:endParaRPr lang="en-IN" sz="2800" dirty="0">
              <a:solidFill>
                <a:schemeClr val="bg1"/>
              </a:solidFill>
              <a:latin typeface="Times New Roman" panose="02020603050405020304" pitchFamily="18" charset="0"/>
              <a:cs typeface="Times New Roman" panose="02020603050405020304" pitchFamily="18" charset="0"/>
            </a:endParaRPr>
          </a:p>
          <a:p>
            <a:r>
              <a:rPr lang="en-IN" sz="2800" dirty="0">
                <a:solidFill>
                  <a:schemeClr val="bg1"/>
                </a:solidFill>
                <a:latin typeface="Times New Roman" panose="02020603050405020304" pitchFamily="18" charset="0"/>
                <a:cs typeface="Times New Roman" panose="02020603050405020304" pitchFamily="18" charset="0"/>
              </a:rPr>
              <a:t>2.Can also be implemented in more avalanche prone areas like Ladakh,  kullu-spiti valleys etc where there is a frequent snow slide and which gets melted into water ,leading to increase in the water levels in the reservoirs.</a:t>
            </a:r>
          </a:p>
          <a:p>
            <a:endParaRPr lang="en-IN" sz="2800" dirty="0">
              <a:solidFill>
                <a:schemeClr val="bg1"/>
              </a:solidFill>
              <a:latin typeface="Times New Roman" panose="02020603050405020304" pitchFamily="18" charset="0"/>
              <a:cs typeface="Times New Roman" panose="02020603050405020304" pitchFamily="18" charset="0"/>
            </a:endParaRPr>
          </a:p>
          <a:p>
            <a:r>
              <a:rPr lang="en-IN" sz="2800" dirty="0">
                <a:solidFill>
                  <a:schemeClr val="bg1"/>
                </a:solidFill>
                <a:latin typeface="Times New Roman" panose="02020603050405020304" pitchFamily="18" charset="0"/>
                <a:cs typeface="Times New Roman" panose="02020603050405020304" pitchFamily="18" charset="0"/>
              </a:rPr>
              <a:t>3. Can be used at small dams with less water-holding capacities.</a:t>
            </a:r>
          </a:p>
        </p:txBody>
      </p:sp>
    </p:spTree>
    <p:extLst>
      <p:ext uri="{BB962C8B-B14F-4D97-AF65-F5344CB8AC3E}">
        <p14:creationId xmlns:p14="http://schemas.microsoft.com/office/powerpoint/2010/main" val="822074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88288"/>
            <a:ext cx="645459" cy="755365"/>
          </a:xfrm>
          <a:prstGeom prst="rect">
            <a:avLst/>
          </a:prstGeom>
        </p:spPr>
      </p:pic>
      <p:sp>
        <p:nvSpPr>
          <p:cNvPr id="5" name="TextBox 4">
            <a:extLst>
              <a:ext uri="{FF2B5EF4-FFF2-40B4-BE49-F238E27FC236}">
                <a16:creationId xmlns:a16="http://schemas.microsoft.com/office/drawing/2014/main" id="{7E8AA4D2-60F2-43C7-B059-4D24BC3030F4}"/>
              </a:ext>
            </a:extLst>
          </p:cNvPr>
          <p:cNvSpPr txBox="1"/>
          <p:nvPr/>
        </p:nvSpPr>
        <p:spPr>
          <a:xfrm>
            <a:off x="2546413" y="271144"/>
            <a:ext cx="6098146" cy="707886"/>
          </a:xfrm>
          <a:prstGeom prst="rect">
            <a:avLst/>
          </a:prstGeom>
          <a:noFill/>
        </p:spPr>
        <p:txBody>
          <a:bodyPr wrap="square">
            <a:spAutoFit/>
          </a:bodyPr>
          <a:lstStyle/>
          <a:p>
            <a:pPr algn="ctr">
              <a:spcAft>
                <a:spcPts val="150"/>
              </a:spcAft>
              <a:tabLst>
                <a:tab pos="2028190" algn="l"/>
              </a:tabLst>
            </a:pPr>
            <a:r>
              <a:rPr lang="en-US" sz="4000" b="1" u="sng" dirty="0">
                <a:effectLst/>
                <a:latin typeface="Cambria" panose="02040503050406030204" pitchFamily="18" charset="0"/>
                <a:ea typeface="Cambria" panose="02040503050406030204" pitchFamily="18" charset="0"/>
              </a:rPr>
              <a:t>CONCLUSION</a:t>
            </a:r>
            <a:endParaRPr lang="en-IN" sz="3600" u="sng" dirty="0">
              <a:effectLst/>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CD52241E-A5FB-D822-E87A-7CD7EDF81EB6}"/>
              </a:ext>
            </a:extLst>
          </p:cNvPr>
          <p:cNvSpPr txBox="1"/>
          <p:nvPr/>
        </p:nvSpPr>
        <p:spPr>
          <a:xfrm>
            <a:off x="1295700" y="1869974"/>
            <a:ext cx="10000081" cy="4401205"/>
          </a:xfrm>
          <a:prstGeom prst="rect">
            <a:avLst/>
          </a:prstGeom>
          <a:solidFill>
            <a:schemeClr val="accent4">
              <a:lumMod val="50000"/>
              <a:alpha val="56000"/>
            </a:schemeClr>
          </a:solid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We being the responsible youth of our nation, would try our best to find solutions for the several existing problems in our society.  </a:t>
            </a:r>
          </a:p>
          <a:p>
            <a:endParaRPr lang="en-IN" sz="2800" dirty="0">
              <a:solidFill>
                <a:schemeClr val="bg1"/>
              </a:solidFill>
              <a:latin typeface="Times New Roman" panose="02020603050405020304" pitchFamily="18" charset="0"/>
              <a:cs typeface="Times New Roman" panose="02020603050405020304" pitchFamily="18" charset="0"/>
            </a:endParaRPr>
          </a:p>
          <a:p>
            <a:r>
              <a:rPr lang="en-IN" sz="2800" dirty="0">
                <a:solidFill>
                  <a:schemeClr val="bg1"/>
                </a:solidFill>
                <a:latin typeface="Times New Roman" panose="02020603050405020304" pitchFamily="18" charset="0"/>
                <a:cs typeface="Times New Roman" panose="02020603050405020304" pitchFamily="18" charset="0"/>
              </a:rPr>
              <a:t>One such problem was the bridges getting flooded and collapsed due to excessive water which obstructs transportation.</a:t>
            </a:r>
          </a:p>
          <a:p>
            <a:r>
              <a:rPr lang="en-IN" sz="2800" dirty="0">
                <a:solidFill>
                  <a:schemeClr val="bg1"/>
                </a:solidFill>
                <a:latin typeface="Times New Roman" panose="02020603050405020304" pitchFamily="18" charset="0"/>
                <a:cs typeface="Times New Roman" panose="02020603050405020304" pitchFamily="18" charset="0"/>
              </a:rPr>
              <a:t>We believe that we gave our best in constructing a small, smart  bridge which would solve a pretty good number of issues and help in building a sustainable ,</a:t>
            </a:r>
            <a:r>
              <a:rPr lang="en-IN" sz="2800" dirty="0" err="1">
                <a:solidFill>
                  <a:schemeClr val="bg1"/>
                </a:solidFill>
                <a:latin typeface="Times New Roman" panose="02020603050405020304" pitchFamily="18" charset="0"/>
                <a:cs typeface="Times New Roman" panose="02020603050405020304" pitchFamily="18" charset="0"/>
              </a:rPr>
              <a:t>damageless</a:t>
            </a:r>
            <a:r>
              <a:rPr lang="en-IN" sz="2800" dirty="0">
                <a:solidFill>
                  <a:schemeClr val="bg1"/>
                </a:solidFill>
                <a:latin typeface="Times New Roman" panose="02020603050405020304" pitchFamily="18" charset="0"/>
                <a:cs typeface="Times New Roman" panose="02020603050405020304" pitchFamily="18" charset="0"/>
              </a:rPr>
              <a:t> environment for ourselves and  also for the further generation.</a:t>
            </a:r>
          </a:p>
          <a:p>
            <a:endParaRPr lang="en-IN" sz="2800" dirty="0">
              <a:solidFill>
                <a:schemeClr val="bg1"/>
              </a:solidFill>
            </a:endParaRPr>
          </a:p>
        </p:txBody>
      </p:sp>
    </p:spTree>
    <p:extLst>
      <p:ext uri="{BB962C8B-B14F-4D97-AF65-F5344CB8AC3E}">
        <p14:creationId xmlns:p14="http://schemas.microsoft.com/office/powerpoint/2010/main" val="1949579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0" y="251893"/>
            <a:ext cx="645459" cy="755365"/>
          </a:xfrm>
          <a:prstGeom prst="rect">
            <a:avLst/>
          </a:prstGeom>
        </p:spPr>
      </p:pic>
      <p:sp>
        <p:nvSpPr>
          <p:cNvPr id="5" name="TextBox 4">
            <a:extLst>
              <a:ext uri="{FF2B5EF4-FFF2-40B4-BE49-F238E27FC236}">
                <a16:creationId xmlns:a16="http://schemas.microsoft.com/office/drawing/2014/main" id="{7E8AA4D2-60F2-43C7-B059-4D24BC3030F4}"/>
              </a:ext>
            </a:extLst>
          </p:cNvPr>
          <p:cNvSpPr txBox="1"/>
          <p:nvPr/>
        </p:nvSpPr>
        <p:spPr>
          <a:xfrm>
            <a:off x="3046927" y="251893"/>
            <a:ext cx="6098146" cy="707886"/>
          </a:xfrm>
          <a:prstGeom prst="rect">
            <a:avLst/>
          </a:prstGeom>
          <a:noFill/>
        </p:spPr>
        <p:txBody>
          <a:bodyPr wrap="square">
            <a:spAutoFit/>
          </a:bodyPr>
          <a:lstStyle/>
          <a:p>
            <a:pPr algn="ctr">
              <a:spcAft>
                <a:spcPts val="150"/>
              </a:spcAft>
              <a:tabLst>
                <a:tab pos="2028190" algn="l"/>
              </a:tabLst>
            </a:pPr>
            <a:r>
              <a:rPr lang="en-US" sz="4000" b="1" u="sng" dirty="0">
                <a:solidFill>
                  <a:schemeClr val="bg1"/>
                </a:solidFill>
                <a:effectLst/>
                <a:latin typeface="Cambria" panose="02040503050406030204" pitchFamily="18" charset="0"/>
                <a:ea typeface="Cambria" panose="02040503050406030204" pitchFamily="18" charset="0"/>
              </a:rPr>
              <a:t>REFERENCES</a:t>
            </a:r>
            <a:endParaRPr lang="en-IN" sz="3600" u="sng" dirty="0">
              <a:solidFill>
                <a:schemeClr val="bg1"/>
              </a:solidFill>
              <a:effectLst/>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8DCD0D11-E237-A9E9-3E69-E0E0184B1C67}"/>
              </a:ext>
            </a:extLst>
          </p:cNvPr>
          <p:cNvSpPr txBox="1"/>
          <p:nvPr/>
        </p:nvSpPr>
        <p:spPr>
          <a:xfrm>
            <a:off x="2718602" y="3680059"/>
            <a:ext cx="8075595" cy="2554545"/>
          </a:xfrm>
          <a:prstGeom prst="rect">
            <a:avLst/>
          </a:prstGeom>
          <a:solidFill>
            <a:srgbClr val="FFC000">
              <a:alpha val="35000"/>
            </a:srgbClr>
          </a:solidFill>
        </p:spPr>
        <p:txBody>
          <a:bodyPr wrap="square" rtlCol="0">
            <a:spAutoFit/>
          </a:bodyPr>
          <a:lstStyle/>
          <a:p>
            <a:r>
              <a:rPr lang="en-IN" sz="3200" dirty="0">
                <a:solidFill>
                  <a:schemeClr val="bg1"/>
                </a:solidFill>
              </a:rPr>
              <a:t>The following are our reference sources:</a:t>
            </a:r>
          </a:p>
          <a:p>
            <a:r>
              <a:rPr lang="en-IN" sz="3200" dirty="0">
                <a:solidFill>
                  <a:schemeClr val="bg1"/>
                </a:solidFill>
                <a:hlinkClick r:id="rId4">
                  <a:extLst>
                    <a:ext uri="{A12FA001-AC4F-418D-AE19-62706E023703}">
                      <ahyp:hlinkClr xmlns:ahyp="http://schemas.microsoft.com/office/drawing/2018/hyperlinkcolor" val="tx"/>
                    </a:ext>
                  </a:extLst>
                </a:hlinkClick>
              </a:rPr>
              <a:t>https://youtu.be/c-Zxa_dV7nk</a:t>
            </a:r>
            <a:endParaRPr lang="en-IN" sz="3200" dirty="0">
              <a:solidFill>
                <a:schemeClr val="bg1"/>
              </a:solidFill>
            </a:endParaRPr>
          </a:p>
          <a:p>
            <a:r>
              <a:rPr lang="en-IN" sz="3200" dirty="0">
                <a:solidFill>
                  <a:schemeClr val="bg1"/>
                </a:solidFill>
                <a:hlinkClick r:id="rId5">
                  <a:extLst>
                    <a:ext uri="{A12FA001-AC4F-418D-AE19-62706E023703}">
                      <ahyp:hlinkClr xmlns:ahyp="http://schemas.microsoft.com/office/drawing/2018/hyperlinkcolor" val="tx"/>
                    </a:ext>
                  </a:extLst>
                </a:hlinkClick>
              </a:rPr>
              <a:t>https://youtu.be/2-zsQix2Ay0</a:t>
            </a:r>
            <a:endParaRPr lang="en-IN" sz="3200" dirty="0">
              <a:solidFill>
                <a:schemeClr val="bg1"/>
              </a:solidFill>
            </a:endParaRPr>
          </a:p>
          <a:p>
            <a:r>
              <a:rPr lang="en-IN" sz="3200" dirty="0">
                <a:solidFill>
                  <a:schemeClr val="bg1"/>
                </a:solidFill>
                <a:hlinkClick r:id="rId6">
                  <a:extLst>
                    <a:ext uri="{A12FA001-AC4F-418D-AE19-62706E023703}">
                      <ahyp:hlinkClr xmlns:ahyp="http://schemas.microsoft.com/office/drawing/2018/hyperlinkcolor" val="tx"/>
                    </a:ext>
                  </a:extLst>
                </a:hlinkClick>
              </a:rPr>
              <a:t>https://youtu.be/66BicqTuEGM</a:t>
            </a:r>
            <a:endParaRPr lang="en-IN" sz="3200" dirty="0">
              <a:solidFill>
                <a:schemeClr val="bg1"/>
              </a:solidFill>
            </a:endParaRPr>
          </a:p>
          <a:p>
            <a:endParaRPr lang="en-IN" sz="3200" dirty="0">
              <a:solidFill>
                <a:schemeClr val="bg1"/>
              </a:solidFill>
            </a:endParaRPr>
          </a:p>
        </p:txBody>
      </p:sp>
    </p:spTree>
    <p:extLst>
      <p:ext uri="{BB962C8B-B14F-4D97-AF65-F5344CB8AC3E}">
        <p14:creationId xmlns:p14="http://schemas.microsoft.com/office/powerpoint/2010/main" val="262496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933" y="214821"/>
            <a:ext cx="645459" cy="755365"/>
          </a:xfrm>
          <a:prstGeom prst="rect">
            <a:avLst/>
          </a:prstGeom>
        </p:spPr>
      </p:pic>
      <p:pic>
        <p:nvPicPr>
          <p:cNvPr id="5" name="Picture 4">
            <a:extLst>
              <a:ext uri="{FF2B5EF4-FFF2-40B4-BE49-F238E27FC236}">
                <a16:creationId xmlns:a16="http://schemas.microsoft.com/office/drawing/2014/main" id="{0A172464-BDF5-A88F-18B1-DA8F50ED2C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8665" y="858336"/>
            <a:ext cx="9187180" cy="5344160"/>
          </a:xfrm>
          <a:prstGeom prst="rect">
            <a:avLst/>
          </a:prstGeom>
        </p:spPr>
      </p:pic>
    </p:spTree>
    <p:extLst>
      <p:ext uri="{BB962C8B-B14F-4D97-AF65-F5344CB8AC3E}">
        <p14:creationId xmlns:p14="http://schemas.microsoft.com/office/powerpoint/2010/main" val="3068514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645459" cy="755365"/>
          </a:xfrm>
          <a:prstGeom prst="rect">
            <a:avLst/>
          </a:prstGeom>
        </p:spPr>
      </p:pic>
      <p:sp>
        <p:nvSpPr>
          <p:cNvPr id="5" name="TextBox 4">
            <a:extLst>
              <a:ext uri="{FF2B5EF4-FFF2-40B4-BE49-F238E27FC236}">
                <a16:creationId xmlns:a16="http://schemas.microsoft.com/office/drawing/2014/main" id="{7E8AA4D2-60F2-43C7-B059-4D24BC3030F4}"/>
              </a:ext>
            </a:extLst>
          </p:cNvPr>
          <p:cNvSpPr txBox="1"/>
          <p:nvPr/>
        </p:nvSpPr>
        <p:spPr>
          <a:xfrm>
            <a:off x="2792927" y="134696"/>
            <a:ext cx="6098146" cy="707886"/>
          </a:xfrm>
          <a:prstGeom prst="rect">
            <a:avLst/>
          </a:prstGeom>
          <a:noFill/>
        </p:spPr>
        <p:txBody>
          <a:bodyPr wrap="square">
            <a:spAutoFit/>
          </a:bodyPr>
          <a:lstStyle/>
          <a:p>
            <a:pPr algn="ctr">
              <a:spcAft>
                <a:spcPts val="150"/>
              </a:spcAft>
              <a:tabLst>
                <a:tab pos="2028190" algn="l"/>
              </a:tabLst>
            </a:pPr>
            <a:r>
              <a:rPr lang="en-US" sz="4000" b="1" u="sng" dirty="0">
                <a:solidFill>
                  <a:schemeClr val="bg1"/>
                </a:solidFill>
                <a:effectLst/>
                <a:latin typeface="Cambria" panose="02040503050406030204" pitchFamily="18" charset="0"/>
                <a:ea typeface="Cambria" panose="02040503050406030204" pitchFamily="18" charset="0"/>
              </a:rPr>
              <a:t>CONTENTS</a:t>
            </a:r>
            <a:endParaRPr lang="en-IN" sz="3600" u="sng" dirty="0">
              <a:solidFill>
                <a:schemeClr val="bg1"/>
              </a:solidFill>
              <a:effectLst/>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5C498BA2-EE8A-3A64-56E2-AEFEEEEFFEE3}"/>
              </a:ext>
            </a:extLst>
          </p:cNvPr>
          <p:cNvSpPr txBox="1"/>
          <p:nvPr/>
        </p:nvSpPr>
        <p:spPr>
          <a:xfrm>
            <a:off x="2151781" y="1946442"/>
            <a:ext cx="6323798" cy="4031873"/>
          </a:xfrm>
          <a:prstGeom prst="rect">
            <a:avLst/>
          </a:prstGeom>
          <a:solidFill>
            <a:srgbClr val="002060">
              <a:alpha val="53000"/>
            </a:srgbClr>
          </a:solidFill>
        </p:spPr>
        <p:txBody>
          <a:bodyPr wrap="square" rtlCol="0">
            <a:spAutoFit/>
          </a:bodyPr>
          <a:lstStyle/>
          <a:p>
            <a:r>
              <a:rPr lang="en-IN" sz="3200" dirty="0">
                <a:solidFill>
                  <a:schemeClr val="bg1"/>
                </a:solidFill>
                <a:latin typeface="Times New Roman" panose="02020603050405020304" pitchFamily="18" charset="0"/>
                <a:cs typeface="Times New Roman" panose="02020603050405020304" pitchFamily="18" charset="0"/>
              </a:rPr>
              <a:t>1.Introduction.</a:t>
            </a:r>
          </a:p>
          <a:p>
            <a:r>
              <a:rPr lang="en-IN" sz="3200" dirty="0">
                <a:solidFill>
                  <a:schemeClr val="bg1"/>
                </a:solidFill>
                <a:latin typeface="Times New Roman" panose="02020603050405020304" pitchFamily="18" charset="0"/>
                <a:cs typeface="Times New Roman" panose="02020603050405020304" pitchFamily="18" charset="0"/>
              </a:rPr>
              <a:t>2. Components required.</a:t>
            </a:r>
          </a:p>
          <a:p>
            <a:r>
              <a:rPr lang="en-IN" sz="3200" dirty="0">
                <a:solidFill>
                  <a:schemeClr val="bg1"/>
                </a:solidFill>
                <a:latin typeface="Times New Roman" panose="02020603050405020304" pitchFamily="18" charset="0"/>
                <a:cs typeface="Times New Roman" panose="02020603050405020304" pitchFamily="18" charset="0"/>
              </a:rPr>
              <a:t>3. Cost Estimation.</a:t>
            </a:r>
          </a:p>
          <a:p>
            <a:r>
              <a:rPr lang="en-IN" sz="3200" dirty="0">
                <a:solidFill>
                  <a:schemeClr val="bg1"/>
                </a:solidFill>
                <a:latin typeface="Times New Roman" panose="02020603050405020304" pitchFamily="18" charset="0"/>
                <a:cs typeface="Times New Roman" panose="02020603050405020304" pitchFamily="18" charset="0"/>
              </a:rPr>
              <a:t>4.Methodology.</a:t>
            </a:r>
          </a:p>
          <a:p>
            <a:r>
              <a:rPr lang="en-IN" sz="3200" dirty="0">
                <a:solidFill>
                  <a:schemeClr val="bg1"/>
                </a:solidFill>
                <a:latin typeface="Times New Roman" panose="02020603050405020304" pitchFamily="18" charset="0"/>
                <a:cs typeface="Times New Roman" panose="02020603050405020304" pitchFamily="18" charset="0"/>
              </a:rPr>
              <a:t>5. Advantages and Disadvantages .</a:t>
            </a:r>
          </a:p>
          <a:p>
            <a:r>
              <a:rPr lang="en-IN" sz="3200" dirty="0">
                <a:solidFill>
                  <a:schemeClr val="bg1"/>
                </a:solidFill>
                <a:latin typeface="Times New Roman" panose="02020603050405020304" pitchFamily="18" charset="0"/>
                <a:cs typeface="Times New Roman" panose="02020603050405020304" pitchFamily="18" charset="0"/>
              </a:rPr>
              <a:t>6.Application.</a:t>
            </a:r>
          </a:p>
          <a:p>
            <a:r>
              <a:rPr lang="en-IN" sz="3200" dirty="0">
                <a:solidFill>
                  <a:schemeClr val="bg1"/>
                </a:solidFill>
                <a:latin typeface="Times New Roman" panose="02020603050405020304" pitchFamily="18" charset="0"/>
                <a:cs typeface="Times New Roman" panose="02020603050405020304" pitchFamily="18" charset="0"/>
              </a:rPr>
              <a:t>7.Conclusion.</a:t>
            </a:r>
          </a:p>
          <a:p>
            <a:r>
              <a:rPr lang="en-IN" sz="3200" dirty="0">
                <a:solidFill>
                  <a:schemeClr val="bg1"/>
                </a:solidFill>
                <a:latin typeface="Times New Roman" panose="02020603050405020304" pitchFamily="18" charset="0"/>
                <a:cs typeface="Times New Roman" panose="02020603050405020304" pitchFamily="18" charset="0"/>
              </a:rPr>
              <a:t>8. Reference.</a:t>
            </a:r>
          </a:p>
        </p:txBody>
      </p:sp>
    </p:spTree>
    <p:extLst>
      <p:ext uri="{BB962C8B-B14F-4D97-AF65-F5344CB8AC3E}">
        <p14:creationId xmlns:p14="http://schemas.microsoft.com/office/powerpoint/2010/main" val="48110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645459" cy="755365"/>
          </a:xfrm>
          <a:prstGeom prst="rect">
            <a:avLst/>
          </a:prstGeom>
        </p:spPr>
      </p:pic>
      <p:sp>
        <p:nvSpPr>
          <p:cNvPr id="5" name="TextBox 4">
            <a:extLst>
              <a:ext uri="{FF2B5EF4-FFF2-40B4-BE49-F238E27FC236}">
                <a16:creationId xmlns:a16="http://schemas.microsoft.com/office/drawing/2014/main" id="{7E8AA4D2-60F2-43C7-B059-4D24BC3030F4}"/>
              </a:ext>
            </a:extLst>
          </p:cNvPr>
          <p:cNvSpPr txBox="1"/>
          <p:nvPr/>
        </p:nvSpPr>
        <p:spPr>
          <a:xfrm>
            <a:off x="3046927" y="251893"/>
            <a:ext cx="6098146" cy="707886"/>
          </a:xfrm>
          <a:prstGeom prst="rect">
            <a:avLst/>
          </a:prstGeom>
          <a:noFill/>
        </p:spPr>
        <p:txBody>
          <a:bodyPr wrap="square">
            <a:spAutoFit/>
          </a:bodyPr>
          <a:lstStyle/>
          <a:p>
            <a:pPr algn="ctr">
              <a:spcAft>
                <a:spcPts val="150"/>
              </a:spcAft>
              <a:tabLst>
                <a:tab pos="2028190" algn="l"/>
              </a:tabLst>
            </a:pPr>
            <a:r>
              <a:rPr lang="en-US" sz="4000" b="1" u="sng" dirty="0">
                <a:solidFill>
                  <a:schemeClr val="bg1"/>
                </a:solidFill>
                <a:effectLst/>
                <a:latin typeface="Cambria" panose="02040503050406030204" pitchFamily="18" charset="0"/>
                <a:ea typeface="Cambria" panose="02040503050406030204" pitchFamily="18" charset="0"/>
              </a:rPr>
              <a:t>INTRODUCTION</a:t>
            </a:r>
            <a:endParaRPr lang="en-IN" sz="3600" u="sng" dirty="0">
              <a:solidFill>
                <a:schemeClr val="bg1"/>
              </a:solidFill>
              <a:effectLst/>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1C207EBD-D7F5-26F7-6D18-1D9D6E2C6B39}"/>
              </a:ext>
            </a:extLst>
          </p:cNvPr>
          <p:cNvSpPr txBox="1"/>
          <p:nvPr/>
        </p:nvSpPr>
        <p:spPr>
          <a:xfrm>
            <a:off x="566287" y="1203778"/>
            <a:ext cx="11059426" cy="2862322"/>
          </a:xfrm>
          <a:prstGeom prst="rect">
            <a:avLst/>
          </a:prstGeom>
          <a:solidFill>
            <a:schemeClr val="accent5">
              <a:lumMod val="50000"/>
              <a:alpha val="76000"/>
            </a:schemeClr>
          </a:solidFill>
        </p:spPr>
        <p:txBody>
          <a:bodyPr wrap="square">
            <a:spAutoFit/>
          </a:bodyPr>
          <a:lstStyle/>
          <a:p>
            <a:r>
              <a:rPr lang="en-IN" sz="2000" dirty="0">
                <a:solidFill>
                  <a:schemeClr val="bg1"/>
                </a:solidFill>
                <a:latin typeface="Times New Roman" panose="02020603050405020304" pitchFamily="18" charset="0"/>
                <a:cs typeface="Times New Roman" panose="02020603050405020304" pitchFamily="18" charset="0"/>
              </a:rPr>
              <a:t>During extreme rainy days , water level at the dams increases which leads to the overflow of water on the bridges constructed  over the dam .This gives rise to various issues .</a:t>
            </a:r>
          </a:p>
          <a:p>
            <a:r>
              <a:rPr lang="en-IN" sz="2000" dirty="0">
                <a:solidFill>
                  <a:schemeClr val="bg1"/>
                </a:solidFill>
                <a:latin typeface="Times New Roman" panose="02020603050405020304" pitchFamily="18" charset="0"/>
                <a:cs typeface="Times New Roman" panose="02020603050405020304" pitchFamily="18" charset="0"/>
              </a:rPr>
              <a:t>Some of the major issues are as follows :</a:t>
            </a:r>
          </a:p>
          <a:p>
            <a:r>
              <a:rPr lang="en-IN" sz="2000" dirty="0">
                <a:solidFill>
                  <a:schemeClr val="bg1"/>
                </a:solidFill>
                <a:latin typeface="Times New Roman" panose="02020603050405020304" pitchFamily="18" charset="0"/>
                <a:cs typeface="Times New Roman" panose="02020603050405020304" pitchFamily="18" charset="0"/>
              </a:rPr>
              <a:t>1. The bridge gets flooded with extreme water.</a:t>
            </a:r>
          </a:p>
          <a:p>
            <a:r>
              <a:rPr lang="en-IN" sz="2000" dirty="0">
                <a:solidFill>
                  <a:schemeClr val="bg1"/>
                </a:solidFill>
                <a:latin typeface="Times New Roman" panose="02020603050405020304" pitchFamily="18" charset="0"/>
                <a:cs typeface="Times New Roman" panose="02020603050405020304" pitchFamily="18" charset="0"/>
              </a:rPr>
              <a:t>2. People will not be able to cross the river.</a:t>
            </a:r>
          </a:p>
          <a:p>
            <a:r>
              <a:rPr lang="en-IN" sz="2000" dirty="0">
                <a:solidFill>
                  <a:schemeClr val="bg1"/>
                </a:solidFill>
                <a:latin typeface="Times New Roman" panose="02020603050405020304" pitchFamily="18" charset="0"/>
                <a:cs typeface="Times New Roman" panose="02020603050405020304" pitchFamily="18" charset="0"/>
              </a:rPr>
              <a:t>3. Many other activities like Travelling, Transportation of goods via the bridge and etc would be stopped.</a:t>
            </a:r>
          </a:p>
          <a:p>
            <a:r>
              <a:rPr lang="en-IN" sz="2000" dirty="0">
                <a:solidFill>
                  <a:schemeClr val="bg1"/>
                </a:solidFill>
                <a:latin typeface="Times New Roman" panose="02020603050405020304" pitchFamily="18" charset="0"/>
                <a:cs typeface="Times New Roman" panose="02020603050405020304" pitchFamily="18" charset="0"/>
              </a:rPr>
              <a:t>4. If the bridge is constructed from a Higher  embankment region –lower embankment region or vice versa,  the lower side region would be flooded which restricts movements and giving rise to traffic at the higher region.</a:t>
            </a:r>
          </a:p>
        </p:txBody>
      </p:sp>
      <p:sp>
        <p:nvSpPr>
          <p:cNvPr id="6" name="TextBox 5">
            <a:extLst>
              <a:ext uri="{FF2B5EF4-FFF2-40B4-BE49-F238E27FC236}">
                <a16:creationId xmlns:a16="http://schemas.microsoft.com/office/drawing/2014/main" id="{E81F969D-0B4B-F5EC-CC88-47C85E70B286}"/>
              </a:ext>
            </a:extLst>
          </p:cNvPr>
          <p:cNvSpPr txBox="1"/>
          <p:nvPr/>
        </p:nvSpPr>
        <p:spPr>
          <a:xfrm>
            <a:off x="811197" y="4535978"/>
            <a:ext cx="5611527" cy="1938992"/>
          </a:xfrm>
          <a:prstGeom prst="rect">
            <a:avLst/>
          </a:prstGeom>
          <a:solidFill>
            <a:srgbClr val="002060">
              <a:alpha val="70000"/>
            </a:srgbClr>
          </a:solid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Once such recently happened case was in Karnataka where 10 districts were flooded by Krishna river Spurt .</a:t>
            </a:r>
          </a:p>
          <a:p>
            <a:r>
              <a:rPr lang="en-IN" sz="2000" dirty="0">
                <a:solidFill>
                  <a:schemeClr val="bg1"/>
                </a:solidFill>
                <a:latin typeface="Times New Roman" panose="02020603050405020304" pitchFamily="18" charset="0"/>
                <a:cs typeface="Times New Roman" panose="02020603050405020304" pitchFamily="18" charset="0"/>
              </a:rPr>
              <a:t>In order to overcome with this ,we came up with the idea of constructing a smart bridge which has a solution for all these issues .</a:t>
            </a:r>
          </a:p>
        </p:txBody>
      </p:sp>
      <p:pic>
        <p:nvPicPr>
          <p:cNvPr id="7" name="Picture 6">
            <a:extLst>
              <a:ext uri="{FF2B5EF4-FFF2-40B4-BE49-F238E27FC236}">
                <a16:creationId xmlns:a16="http://schemas.microsoft.com/office/drawing/2014/main" id="{48FEC6D7-0D07-9FB8-1FB0-9D7521093CC4}"/>
              </a:ext>
            </a:extLst>
          </p:cNvPr>
          <p:cNvPicPr>
            <a:picLocks noChangeAspect="1"/>
          </p:cNvPicPr>
          <p:nvPr/>
        </p:nvPicPr>
        <p:blipFill rotWithShape="1">
          <a:blip r:embed="rId4"/>
          <a:srcRect t="13903"/>
          <a:stretch/>
        </p:blipFill>
        <p:spPr>
          <a:xfrm>
            <a:off x="7221625" y="4310099"/>
            <a:ext cx="4639376" cy="2296008"/>
          </a:xfrm>
          <a:prstGeom prst="rect">
            <a:avLst/>
          </a:prstGeom>
        </p:spPr>
      </p:pic>
    </p:spTree>
    <p:extLst>
      <p:ext uri="{BB962C8B-B14F-4D97-AF65-F5344CB8AC3E}">
        <p14:creationId xmlns:p14="http://schemas.microsoft.com/office/powerpoint/2010/main" val="43801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645459" cy="755365"/>
          </a:xfrm>
          <a:prstGeom prst="rect">
            <a:avLst/>
          </a:prstGeom>
        </p:spPr>
      </p:pic>
      <p:sp>
        <p:nvSpPr>
          <p:cNvPr id="5" name="TextBox 4">
            <a:extLst>
              <a:ext uri="{FF2B5EF4-FFF2-40B4-BE49-F238E27FC236}">
                <a16:creationId xmlns:a16="http://schemas.microsoft.com/office/drawing/2014/main" id="{7E8AA4D2-60F2-43C7-B059-4D24BC3030F4}"/>
              </a:ext>
            </a:extLst>
          </p:cNvPr>
          <p:cNvSpPr txBox="1"/>
          <p:nvPr/>
        </p:nvSpPr>
        <p:spPr>
          <a:xfrm>
            <a:off x="3046927" y="251893"/>
            <a:ext cx="6098146" cy="707886"/>
          </a:xfrm>
          <a:prstGeom prst="rect">
            <a:avLst/>
          </a:prstGeom>
          <a:noFill/>
        </p:spPr>
        <p:txBody>
          <a:bodyPr wrap="square">
            <a:spAutoFit/>
          </a:bodyPr>
          <a:lstStyle/>
          <a:p>
            <a:pPr algn="ctr">
              <a:spcAft>
                <a:spcPts val="150"/>
              </a:spcAft>
              <a:tabLst>
                <a:tab pos="2028190" algn="l"/>
              </a:tabLst>
            </a:pPr>
            <a:r>
              <a:rPr lang="en-US" sz="4000" b="1" u="sng" dirty="0">
                <a:solidFill>
                  <a:schemeClr val="bg1"/>
                </a:solidFill>
                <a:effectLst/>
                <a:latin typeface="Cambria" panose="02040503050406030204" pitchFamily="18" charset="0"/>
                <a:ea typeface="Cambria" panose="02040503050406030204" pitchFamily="18" charset="0"/>
              </a:rPr>
              <a:t>COMPONENTS REQUIRED</a:t>
            </a:r>
            <a:endParaRPr lang="en-IN" sz="3600" u="sng" dirty="0">
              <a:solidFill>
                <a:schemeClr val="bg1"/>
              </a:solidFill>
              <a:effectLst/>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7CF807F8-3D10-89F7-8DF7-2961AEAADEAF}"/>
              </a:ext>
            </a:extLst>
          </p:cNvPr>
          <p:cNvSpPr txBox="1"/>
          <p:nvPr/>
        </p:nvSpPr>
        <p:spPr>
          <a:xfrm>
            <a:off x="519764" y="1048158"/>
            <a:ext cx="7729088" cy="5632311"/>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The following components were required to construct the smart bridge :</a:t>
            </a:r>
          </a:p>
          <a:p>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IN" sz="2000" b="1" dirty="0">
                <a:solidFill>
                  <a:schemeClr val="bg1"/>
                </a:solidFill>
                <a:latin typeface="Times New Roman" panose="02020603050405020304" pitchFamily="18" charset="0"/>
                <a:cs typeface="Times New Roman" panose="02020603050405020304" pitchFamily="18" charset="0"/>
              </a:rPr>
              <a:t>Aurdino UNO and Aurdino cable . </a:t>
            </a:r>
          </a:p>
          <a:p>
            <a:r>
              <a:rPr lang="en-US" sz="2000" b="0" i="0" dirty="0">
                <a:solidFill>
                  <a:schemeClr val="bg1"/>
                </a:solidFill>
                <a:effectLst/>
                <a:latin typeface="Times New Roman" panose="02020603050405020304" pitchFamily="18" charset="0"/>
                <a:cs typeface="Times New Roman" panose="02020603050405020304" pitchFamily="18" charset="0"/>
              </a:rPr>
              <a:t>The Arduino UNO board is a micro-controller, mostly used in electronics project and to do programming in this board via the </a:t>
            </a:r>
            <a:r>
              <a:rPr lang="en-US" sz="2000" b="0" i="0" dirty="0" err="1">
                <a:solidFill>
                  <a:schemeClr val="bg1"/>
                </a:solidFill>
                <a:effectLst/>
                <a:latin typeface="Times New Roman" panose="02020603050405020304" pitchFamily="18" charset="0"/>
                <a:cs typeface="Times New Roman" panose="02020603050405020304" pitchFamily="18" charset="0"/>
              </a:rPr>
              <a:t>aurdino</a:t>
            </a:r>
            <a:r>
              <a:rPr lang="en-US" sz="2000" b="0" i="0" dirty="0">
                <a:solidFill>
                  <a:schemeClr val="bg1"/>
                </a:solidFill>
                <a:effectLst/>
                <a:latin typeface="Times New Roman" panose="02020603050405020304" pitchFamily="18" charset="0"/>
                <a:cs typeface="Times New Roman" panose="02020603050405020304" pitchFamily="18" charset="0"/>
              </a:rPr>
              <a:t> cable. The board has regular innovation and a bug fix in the design of the board to make the board suitable for the project’s use. </a:t>
            </a:r>
          </a:p>
          <a:p>
            <a:endParaRPr lang="en-IN" sz="2000" b="0" i="0" dirty="0">
              <a:solidFill>
                <a:schemeClr val="bg1"/>
              </a:solidFill>
              <a:effectLst/>
              <a:latin typeface="Times New Roman" panose="02020603050405020304" pitchFamily="18" charset="0"/>
              <a:cs typeface="Times New Roman" panose="02020603050405020304" pitchFamily="18" charset="0"/>
            </a:endParaRPr>
          </a:p>
          <a:p>
            <a:endParaRPr lang="en-IN" sz="2000" b="1" dirty="0">
              <a:solidFill>
                <a:schemeClr val="bg1"/>
              </a:solidFill>
              <a:latin typeface="Times New Roman" panose="02020603050405020304" pitchFamily="18" charset="0"/>
              <a:cs typeface="Times New Roman" panose="02020603050405020304" pitchFamily="18" charset="0"/>
            </a:endParaRPr>
          </a:p>
          <a:p>
            <a:r>
              <a:rPr lang="en-IN" sz="2000" b="1" dirty="0">
                <a:solidFill>
                  <a:schemeClr val="bg1"/>
                </a:solidFill>
                <a:latin typeface="Times New Roman" panose="02020603050405020304" pitchFamily="18" charset="0"/>
                <a:cs typeface="Times New Roman" panose="02020603050405020304" pitchFamily="18" charset="0"/>
              </a:rPr>
              <a:t>2.Servo motors.</a:t>
            </a:r>
          </a:p>
          <a:p>
            <a:r>
              <a:rPr lang="en-IN" sz="2000" dirty="0">
                <a:solidFill>
                  <a:schemeClr val="bg1"/>
                </a:solidFill>
                <a:latin typeface="Times New Roman" panose="02020603050405020304" pitchFamily="18" charset="0"/>
                <a:cs typeface="Times New Roman" panose="02020603050405020304" pitchFamily="18" charset="0"/>
              </a:rPr>
              <a:t> Servo motor are used to perform a certain mechanical output as instructed by the micro-controller</a:t>
            </a:r>
          </a:p>
          <a:p>
            <a:endParaRPr lang="en-IN" sz="2000" dirty="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a:p>
            <a:r>
              <a:rPr lang="en-IN" sz="2000" dirty="0">
                <a:solidFill>
                  <a:schemeClr val="bg1"/>
                </a:solidFill>
                <a:latin typeface="Times New Roman" panose="02020603050405020304" pitchFamily="18" charset="0"/>
                <a:cs typeface="Times New Roman" panose="02020603050405020304" pitchFamily="18" charset="0"/>
              </a:rPr>
              <a:t> </a:t>
            </a:r>
            <a:r>
              <a:rPr lang="en-IN" sz="2000" b="1" dirty="0">
                <a:solidFill>
                  <a:schemeClr val="bg1"/>
                </a:solidFill>
                <a:latin typeface="Times New Roman" panose="02020603050405020304" pitchFamily="18" charset="0"/>
                <a:cs typeface="Times New Roman" panose="02020603050405020304" pitchFamily="18" charset="0"/>
              </a:rPr>
              <a:t>3.Moisture sensors</a:t>
            </a:r>
          </a:p>
          <a:p>
            <a:r>
              <a:rPr lang="en-IN" sz="2000" dirty="0">
                <a:solidFill>
                  <a:schemeClr val="bg1"/>
                </a:solidFill>
                <a:latin typeface="Times New Roman" panose="02020603050405020304" pitchFamily="18" charset="0"/>
                <a:cs typeface="Times New Roman" panose="02020603050405020304" pitchFamily="18" charset="0"/>
              </a:rPr>
              <a:t> Moisture sensors are used to detect/sense the water content  ,water level and are designed to send the information to the controllers.</a:t>
            </a:r>
          </a:p>
          <a:p>
            <a:pPr marL="342900" indent="-342900">
              <a:buAutoNum type="arabicPeriod"/>
            </a:pP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39CDCA2-193D-A013-9D3E-D7642F6DD3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6780" y="1203900"/>
            <a:ext cx="3570973" cy="1963554"/>
          </a:xfrm>
          <a:prstGeom prst="rect">
            <a:avLst/>
          </a:prstGeom>
        </p:spPr>
      </p:pic>
      <p:pic>
        <p:nvPicPr>
          <p:cNvPr id="10" name="Picture 9">
            <a:extLst>
              <a:ext uri="{FF2B5EF4-FFF2-40B4-BE49-F238E27FC236}">
                <a16:creationId xmlns:a16="http://schemas.microsoft.com/office/drawing/2014/main" id="{EE5A1E72-C201-88FA-CD37-F2A8806525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9506" y="3363687"/>
            <a:ext cx="3570972" cy="1324474"/>
          </a:xfrm>
          <a:prstGeom prst="rect">
            <a:avLst/>
          </a:prstGeom>
        </p:spPr>
      </p:pic>
      <p:pic>
        <p:nvPicPr>
          <p:cNvPr id="12" name="Picture 11">
            <a:extLst>
              <a:ext uri="{FF2B5EF4-FFF2-40B4-BE49-F238E27FC236}">
                <a16:creationId xmlns:a16="http://schemas.microsoft.com/office/drawing/2014/main" id="{0F079881-986A-6C7D-5A78-202CA293E90E}"/>
              </a:ext>
            </a:extLst>
          </p:cNvPr>
          <p:cNvPicPr>
            <a:picLocks noChangeAspect="1"/>
          </p:cNvPicPr>
          <p:nvPr/>
        </p:nvPicPr>
        <p:blipFill>
          <a:blip r:embed="rId6"/>
          <a:stretch>
            <a:fillRect/>
          </a:stretch>
        </p:blipFill>
        <p:spPr>
          <a:xfrm>
            <a:off x="9190705" y="4906814"/>
            <a:ext cx="2143125" cy="1873023"/>
          </a:xfrm>
          <a:prstGeom prst="rect">
            <a:avLst/>
          </a:prstGeom>
        </p:spPr>
      </p:pic>
      <p:sp>
        <p:nvSpPr>
          <p:cNvPr id="13" name="TextBox 12">
            <a:extLst>
              <a:ext uri="{FF2B5EF4-FFF2-40B4-BE49-F238E27FC236}">
                <a16:creationId xmlns:a16="http://schemas.microsoft.com/office/drawing/2014/main" id="{6F9213D7-D708-91E1-D366-58F6F12197DF}"/>
              </a:ext>
            </a:extLst>
          </p:cNvPr>
          <p:cNvSpPr txBox="1"/>
          <p:nvPr/>
        </p:nvSpPr>
        <p:spPr>
          <a:xfrm>
            <a:off x="10128861" y="2771671"/>
            <a:ext cx="2666198" cy="369332"/>
          </a:xfrm>
          <a:prstGeom prst="rect">
            <a:avLst/>
          </a:prstGeom>
          <a:noFill/>
        </p:spPr>
        <p:txBody>
          <a:bodyPr wrap="square" rtlCol="0">
            <a:spAutoFit/>
          </a:bodyPr>
          <a:lstStyle/>
          <a:p>
            <a:r>
              <a:rPr lang="en-IN" b="1" dirty="0">
                <a:latin typeface="Bahnschrift Condensed" panose="020B0502040204020203" pitchFamily="34" charset="0"/>
              </a:rPr>
              <a:t>Aurdino UNO </a:t>
            </a:r>
            <a:r>
              <a:rPr lang="en-IN" b="1" dirty="0" err="1">
                <a:latin typeface="Bahnschrift Condensed" panose="020B0502040204020203" pitchFamily="34" charset="0"/>
              </a:rPr>
              <a:t>baoard</a:t>
            </a:r>
            <a:endParaRPr lang="en-IN" b="1" dirty="0">
              <a:latin typeface="Bahnschrift Condensed" panose="020B0502040204020203" pitchFamily="34" charset="0"/>
            </a:endParaRPr>
          </a:p>
        </p:txBody>
      </p:sp>
      <p:sp>
        <p:nvSpPr>
          <p:cNvPr id="14" name="TextBox 13">
            <a:extLst>
              <a:ext uri="{FF2B5EF4-FFF2-40B4-BE49-F238E27FC236}">
                <a16:creationId xmlns:a16="http://schemas.microsoft.com/office/drawing/2014/main" id="{BEE15976-59ED-3283-A967-4FDBF01D4220}"/>
              </a:ext>
            </a:extLst>
          </p:cNvPr>
          <p:cNvSpPr txBox="1"/>
          <p:nvPr/>
        </p:nvSpPr>
        <p:spPr>
          <a:xfrm>
            <a:off x="10554814" y="4285995"/>
            <a:ext cx="2791327" cy="400110"/>
          </a:xfrm>
          <a:prstGeom prst="rect">
            <a:avLst/>
          </a:prstGeom>
          <a:noFill/>
        </p:spPr>
        <p:txBody>
          <a:bodyPr wrap="square" rtlCol="0">
            <a:spAutoFit/>
          </a:bodyPr>
          <a:lstStyle/>
          <a:p>
            <a:r>
              <a:rPr lang="en-IN" sz="2000" b="1" dirty="0">
                <a:latin typeface="Bahnschrift Condensed" panose="020B0502040204020203" pitchFamily="34" charset="0"/>
              </a:rPr>
              <a:t>Servo Motors</a:t>
            </a:r>
          </a:p>
        </p:txBody>
      </p:sp>
      <p:sp>
        <p:nvSpPr>
          <p:cNvPr id="15" name="TextBox 14">
            <a:extLst>
              <a:ext uri="{FF2B5EF4-FFF2-40B4-BE49-F238E27FC236}">
                <a16:creationId xmlns:a16="http://schemas.microsoft.com/office/drawing/2014/main" id="{5141D1E0-F959-B37D-E590-EBE12447926B}"/>
              </a:ext>
            </a:extLst>
          </p:cNvPr>
          <p:cNvSpPr txBox="1"/>
          <p:nvPr/>
        </p:nvSpPr>
        <p:spPr>
          <a:xfrm>
            <a:off x="10471915" y="6425465"/>
            <a:ext cx="2323144" cy="400110"/>
          </a:xfrm>
          <a:prstGeom prst="rect">
            <a:avLst/>
          </a:prstGeom>
          <a:noFill/>
        </p:spPr>
        <p:txBody>
          <a:bodyPr wrap="square" rtlCol="0">
            <a:spAutoFit/>
          </a:bodyPr>
          <a:lstStyle/>
          <a:p>
            <a:r>
              <a:rPr lang="en-IN" sz="2000" b="1" dirty="0">
                <a:latin typeface="Bahnschrift Condensed" panose="020B0502040204020203" pitchFamily="34" charset="0"/>
              </a:rPr>
              <a:t>Moisture sensor</a:t>
            </a:r>
          </a:p>
        </p:txBody>
      </p:sp>
    </p:spTree>
    <p:extLst>
      <p:ext uri="{BB962C8B-B14F-4D97-AF65-F5344CB8AC3E}">
        <p14:creationId xmlns:p14="http://schemas.microsoft.com/office/powerpoint/2010/main" val="170423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9A5704-D2BD-3971-D2CA-D77DA6F93014}"/>
              </a:ext>
            </a:extLst>
          </p:cNvPr>
          <p:cNvSpPr txBox="1"/>
          <p:nvPr/>
        </p:nvSpPr>
        <p:spPr>
          <a:xfrm>
            <a:off x="900216" y="1690062"/>
            <a:ext cx="7055316" cy="3785652"/>
          </a:xfrm>
          <a:prstGeom prst="rect">
            <a:avLst/>
          </a:prstGeom>
          <a:noFill/>
        </p:spPr>
        <p:txBody>
          <a:bodyPr wrap="square">
            <a:spAutoFit/>
          </a:bodyPr>
          <a:lstStyle/>
          <a:p>
            <a:r>
              <a:rPr lang="en-IN" sz="2000" b="1" dirty="0">
                <a:solidFill>
                  <a:schemeClr val="bg1"/>
                </a:solidFill>
                <a:latin typeface="Times New Roman" panose="02020603050405020304" pitchFamily="18" charset="0"/>
                <a:cs typeface="Times New Roman" panose="02020603050405020304" pitchFamily="18" charset="0"/>
              </a:rPr>
              <a:t>4. Small breadboard.</a:t>
            </a:r>
          </a:p>
          <a:p>
            <a:r>
              <a:rPr lang="en-US" sz="2000" b="0" i="0" dirty="0">
                <a:solidFill>
                  <a:schemeClr val="bg1"/>
                </a:solidFill>
                <a:effectLst/>
                <a:latin typeface="Times New Roman" panose="02020603050405020304" pitchFamily="18" charset="0"/>
                <a:cs typeface="Times New Roman" panose="02020603050405020304" pitchFamily="18" charset="0"/>
              </a:rPr>
              <a:t> breadboard is used for building temporary circuits. It is useful to the person who wants to build a circuit to demonstrate its action.</a:t>
            </a:r>
          </a:p>
          <a:p>
            <a:endParaRPr lang="en-US" sz="2000" b="0" i="0" dirty="0">
              <a:solidFill>
                <a:schemeClr val="bg1"/>
              </a:solidFill>
              <a:effectLst/>
              <a:latin typeface="Times New Roman" panose="02020603050405020304" pitchFamily="18" charset="0"/>
              <a:cs typeface="Times New Roman" panose="02020603050405020304" pitchFamily="18" charset="0"/>
            </a:endParaRPr>
          </a:p>
          <a:p>
            <a:endParaRPr lang="en-IN" sz="2000" b="0" i="0" dirty="0">
              <a:solidFill>
                <a:schemeClr val="bg1"/>
              </a:solidFill>
              <a:effectLst/>
              <a:latin typeface="Times New Roman" panose="02020603050405020304" pitchFamily="18" charset="0"/>
              <a:cs typeface="Times New Roman" panose="02020603050405020304" pitchFamily="18" charset="0"/>
            </a:endParaRPr>
          </a:p>
          <a:p>
            <a:r>
              <a:rPr lang="en-IN" sz="2000" b="1" dirty="0">
                <a:solidFill>
                  <a:schemeClr val="bg1"/>
                </a:solidFill>
                <a:latin typeface="Times New Roman" panose="02020603050405020304" pitchFamily="18" charset="0"/>
                <a:cs typeface="Times New Roman" panose="02020603050405020304" pitchFamily="18" charset="0"/>
              </a:rPr>
              <a:t>5. Connecting wires.</a:t>
            </a:r>
          </a:p>
          <a:p>
            <a:r>
              <a:rPr lang="en-IN" sz="2000" dirty="0">
                <a:solidFill>
                  <a:schemeClr val="bg1"/>
                </a:solidFill>
                <a:latin typeface="Times New Roman" panose="02020603050405020304" pitchFamily="18" charset="0"/>
                <a:cs typeface="Times New Roman" panose="02020603050405020304" pitchFamily="18" charset="0"/>
              </a:rPr>
              <a:t> Connecting wires are </a:t>
            </a:r>
            <a:r>
              <a:rPr lang="en-IN" sz="2000" dirty="0" err="1">
                <a:solidFill>
                  <a:schemeClr val="bg1"/>
                </a:solidFill>
                <a:latin typeface="Times New Roman" panose="02020603050405020304" pitchFamily="18" charset="0"/>
                <a:cs typeface="Times New Roman" panose="02020603050405020304" pitchFamily="18" charset="0"/>
              </a:rPr>
              <a:t>ued</a:t>
            </a:r>
            <a:r>
              <a:rPr lang="en-IN" sz="2000" dirty="0">
                <a:solidFill>
                  <a:schemeClr val="bg1"/>
                </a:solidFill>
                <a:latin typeface="Times New Roman" panose="02020603050405020304" pitchFamily="18" charset="0"/>
                <a:cs typeface="Times New Roman" panose="02020603050405020304" pitchFamily="18" charset="0"/>
              </a:rPr>
              <a:t> to connect two electronic components making it a complete circuit.</a:t>
            </a:r>
          </a:p>
          <a:p>
            <a:endParaRPr lang="en-IN" sz="2000" dirty="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a:p>
            <a:r>
              <a:rPr lang="en-IN" sz="2000" b="1" dirty="0">
                <a:solidFill>
                  <a:schemeClr val="bg1"/>
                </a:solidFill>
                <a:latin typeface="Times New Roman" panose="02020603050405020304" pitchFamily="18" charset="0"/>
                <a:cs typeface="Times New Roman" panose="02020603050405020304" pitchFamily="18" charset="0"/>
              </a:rPr>
              <a:t>6. Batteries .</a:t>
            </a:r>
          </a:p>
          <a:p>
            <a:r>
              <a:rPr lang="en-IN" sz="2000" dirty="0">
                <a:solidFill>
                  <a:schemeClr val="bg1"/>
                </a:solidFill>
                <a:latin typeface="Times New Roman" panose="02020603050405020304" pitchFamily="18" charset="0"/>
                <a:cs typeface="Times New Roman" panose="02020603050405020304" pitchFamily="18" charset="0"/>
              </a:rPr>
              <a:t>     Batteries provide power for the circuit components to function.</a:t>
            </a:r>
          </a:p>
        </p:txBody>
      </p:sp>
      <p:sp>
        <p:nvSpPr>
          <p:cNvPr id="5" name="TextBox 4">
            <a:extLst>
              <a:ext uri="{FF2B5EF4-FFF2-40B4-BE49-F238E27FC236}">
                <a16:creationId xmlns:a16="http://schemas.microsoft.com/office/drawing/2014/main" id="{E975615B-2B4E-077C-3629-38F68DC8E586}"/>
              </a:ext>
            </a:extLst>
          </p:cNvPr>
          <p:cNvSpPr txBox="1"/>
          <p:nvPr/>
        </p:nvSpPr>
        <p:spPr>
          <a:xfrm>
            <a:off x="2817796" y="445790"/>
            <a:ext cx="6097604" cy="584775"/>
          </a:xfrm>
          <a:prstGeom prst="rect">
            <a:avLst/>
          </a:prstGeom>
          <a:noFill/>
        </p:spPr>
        <p:txBody>
          <a:bodyPr wrap="square">
            <a:spAutoFit/>
          </a:bodyPr>
          <a:lstStyle/>
          <a:p>
            <a:pPr algn="ctr">
              <a:spcAft>
                <a:spcPts val="150"/>
              </a:spcAft>
              <a:tabLst>
                <a:tab pos="2028190" algn="l"/>
              </a:tabLst>
            </a:pPr>
            <a:r>
              <a:rPr lang="en-US" sz="3200" b="1" u="sng" dirty="0">
                <a:solidFill>
                  <a:schemeClr val="bg1"/>
                </a:solidFill>
                <a:effectLst/>
                <a:latin typeface="Cambria" panose="02040503050406030204" pitchFamily="18" charset="0"/>
                <a:ea typeface="Cambria" panose="02040503050406030204" pitchFamily="18" charset="0"/>
              </a:rPr>
              <a:t>COMPONENTS REQUIRED</a:t>
            </a:r>
            <a:endParaRPr lang="en-IN" sz="3200" u="sng" dirty="0">
              <a:solidFill>
                <a:schemeClr val="bg1"/>
              </a:solidFill>
              <a:effectLst/>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C09584D0-C664-706E-5459-85049FFA6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4776" y="2980700"/>
            <a:ext cx="2824921" cy="1318661"/>
          </a:xfrm>
          <a:prstGeom prst="rect">
            <a:avLst/>
          </a:prstGeom>
        </p:spPr>
      </p:pic>
      <p:pic>
        <p:nvPicPr>
          <p:cNvPr id="10" name="Picture 9">
            <a:extLst>
              <a:ext uri="{FF2B5EF4-FFF2-40B4-BE49-F238E27FC236}">
                <a16:creationId xmlns:a16="http://schemas.microsoft.com/office/drawing/2014/main" id="{873547BD-55D6-C0B9-A110-BAC396F33156}"/>
              </a:ext>
            </a:extLst>
          </p:cNvPr>
          <p:cNvPicPr>
            <a:picLocks noChangeAspect="1"/>
          </p:cNvPicPr>
          <p:nvPr/>
        </p:nvPicPr>
        <p:blipFill>
          <a:blip r:embed="rId4"/>
          <a:stretch>
            <a:fillRect/>
          </a:stretch>
        </p:blipFill>
        <p:spPr>
          <a:xfrm>
            <a:off x="8980796" y="652151"/>
            <a:ext cx="2466975" cy="1847850"/>
          </a:xfrm>
          <a:prstGeom prst="rect">
            <a:avLst/>
          </a:prstGeom>
        </p:spPr>
      </p:pic>
      <p:pic>
        <p:nvPicPr>
          <p:cNvPr id="13" name="Picture 12">
            <a:extLst>
              <a:ext uri="{FF2B5EF4-FFF2-40B4-BE49-F238E27FC236}">
                <a16:creationId xmlns:a16="http://schemas.microsoft.com/office/drawing/2014/main" id="{D191D0BE-4095-9DC7-AC01-A6F089F0BDED}"/>
              </a:ext>
            </a:extLst>
          </p:cNvPr>
          <p:cNvPicPr>
            <a:picLocks noChangeAspect="1"/>
          </p:cNvPicPr>
          <p:nvPr/>
        </p:nvPicPr>
        <p:blipFill rotWithShape="1">
          <a:blip r:embed="rId5"/>
          <a:srcRect b="23326"/>
          <a:stretch/>
        </p:blipFill>
        <p:spPr>
          <a:xfrm>
            <a:off x="9142722" y="4709232"/>
            <a:ext cx="2143125" cy="1643219"/>
          </a:xfrm>
          <a:prstGeom prst="rect">
            <a:avLst/>
          </a:prstGeom>
        </p:spPr>
      </p:pic>
      <p:sp>
        <p:nvSpPr>
          <p:cNvPr id="14" name="TextBox 13">
            <a:extLst>
              <a:ext uri="{FF2B5EF4-FFF2-40B4-BE49-F238E27FC236}">
                <a16:creationId xmlns:a16="http://schemas.microsoft.com/office/drawing/2014/main" id="{FFDF0460-FCE5-1129-54A7-EE586562438E}"/>
              </a:ext>
            </a:extLst>
          </p:cNvPr>
          <p:cNvSpPr txBox="1"/>
          <p:nvPr/>
        </p:nvSpPr>
        <p:spPr>
          <a:xfrm>
            <a:off x="10451955" y="2551143"/>
            <a:ext cx="1218603" cy="400110"/>
          </a:xfrm>
          <a:prstGeom prst="rect">
            <a:avLst/>
          </a:prstGeom>
          <a:noFill/>
        </p:spPr>
        <p:txBody>
          <a:bodyPr wrap="none" rtlCol="0">
            <a:spAutoFit/>
          </a:bodyPr>
          <a:lstStyle/>
          <a:p>
            <a:r>
              <a:rPr lang="en-IN" sz="2000" dirty="0">
                <a:solidFill>
                  <a:schemeClr val="bg1"/>
                </a:solidFill>
                <a:latin typeface="Bahnschrift Condensed" panose="020B0502040204020203" pitchFamily="34" charset="0"/>
              </a:rPr>
              <a:t>Bread board</a:t>
            </a:r>
          </a:p>
        </p:txBody>
      </p:sp>
      <p:sp>
        <p:nvSpPr>
          <p:cNvPr id="15" name="TextBox 14">
            <a:extLst>
              <a:ext uri="{FF2B5EF4-FFF2-40B4-BE49-F238E27FC236}">
                <a16:creationId xmlns:a16="http://schemas.microsoft.com/office/drawing/2014/main" id="{50089274-CC27-F238-3480-BA47FABFF22B}"/>
              </a:ext>
            </a:extLst>
          </p:cNvPr>
          <p:cNvSpPr txBox="1"/>
          <p:nvPr/>
        </p:nvSpPr>
        <p:spPr>
          <a:xfrm>
            <a:off x="10055852" y="4306857"/>
            <a:ext cx="1651414" cy="400110"/>
          </a:xfrm>
          <a:prstGeom prst="rect">
            <a:avLst/>
          </a:prstGeom>
          <a:noFill/>
        </p:spPr>
        <p:txBody>
          <a:bodyPr wrap="none" rtlCol="0">
            <a:spAutoFit/>
          </a:bodyPr>
          <a:lstStyle/>
          <a:p>
            <a:r>
              <a:rPr lang="en-IN" sz="2000" dirty="0">
                <a:solidFill>
                  <a:schemeClr val="bg1"/>
                </a:solidFill>
                <a:latin typeface="Bahnschrift Condensed" panose="020B0502040204020203" pitchFamily="34" charset="0"/>
              </a:rPr>
              <a:t>Connecting Wires</a:t>
            </a:r>
          </a:p>
        </p:txBody>
      </p:sp>
      <p:sp>
        <p:nvSpPr>
          <p:cNvPr id="16" name="TextBox 15">
            <a:extLst>
              <a:ext uri="{FF2B5EF4-FFF2-40B4-BE49-F238E27FC236}">
                <a16:creationId xmlns:a16="http://schemas.microsoft.com/office/drawing/2014/main" id="{A2F2BD00-2958-EA97-43A9-B60017545797}"/>
              </a:ext>
            </a:extLst>
          </p:cNvPr>
          <p:cNvSpPr txBox="1"/>
          <p:nvPr/>
        </p:nvSpPr>
        <p:spPr>
          <a:xfrm>
            <a:off x="10424161" y="6356982"/>
            <a:ext cx="1321770" cy="400110"/>
          </a:xfrm>
          <a:prstGeom prst="rect">
            <a:avLst/>
          </a:prstGeom>
          <a:noFill/>
        </p:spPr>
        <p:txBody>
          <a:bodyPr wrap="square" rtlCol="0">
            <a:spAutoFit/>
          </a:bodyPr>
          <a:lstStyle/>
          <a:p>
            <a:r>
              <a:rPr lang="en-IN" sz="2000" dirty="0">
                <a:solidFill>
                  <a:schemeClr val="bg1"/>
                </a:solidFill>
                <a:latin typeface="Bahnschrift Condensed" panose="020B0502040204020203" pitchFamily="34" charset="0"/>
              </a:rPr>
              <a:t>Batteries</a:t>
            </a:r>
          </a:p>
        </p:txBody>
      </p:sp>
      <p:pic>
        <p:nvPicPr>
          <p:cNvPr id="4" name="Picture 3">
            <a:extLst>
              <a:ext uri="{FF2B5EF4-FFF2-40B4-BE49-F238E27FC236}">
                <a16:creationId xmlns:a16="http://schemas.microsoft.com/office/drawing/2014/main" id="{BB5959A5-52CC-E635-142B-D65CA91616ED}"/>
              </a:ext>
            </a:extLst>
          </p:cNvPr>
          <p:cNvPicPr>
            <a:picLocks noChangeAspect="1"/>
          </p:cNvPicPr>
          <p:nvPr/>
        </p:nvPicPr>
        <p:blipFill>
          <a:blip r:embed="rId6"/>
          <a:stretch>
            <a:fillRect/>
          </a:stretch>
        </p:blipFill>
        <p:spPr>
          <a:xfrm>
            <a:off x="113764" y="274595"/>
            <a:ext cx="646232" cy="755970"/>
          </a:xfrm>
          <a:prstGeom prst="rect">
            <a:avLst/>
          </a:prstGeom>
        </p:spPr>
      </p:pic>
    </p:spTree>
    <p:extLst>
      <p:ext uri="{BB962C8B-B14F-4D97-AF65-F5344CB8AC3E}">
        <p14:creationId xmlns:p14="http://schemas.microsoft.com/office/powerpoint/2010/main" val="408626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645459" cy="755365"/>
          </a:xfrm>
          <a:prstGeom prst="rect">
            <a:avLst/>
          </a:prstGeom>
        </p:spPr>
      </p:pic>
      <p:sp>
        <p:nvSpPr>
          <p:cNvPr id="5" name="TextBox 4">
            <a:extLst>
              <a:ext uri="{FF2B5EF4-FFF2-40B4-BE49-F238E27FC236}">
                <a16:creationId xmlns:a16="http://schemas.microsoft.com/office/drawing/2014/main" id="{7E8AA4D2-60F2-43C7-B059-4D24BC3030F4}"/>
              </a:ext>
            </a:extLst>
          </p:cNvPr>
          <p:cNvSpPr txBox="1"/>
          <p:nvPr/>
        </p:nvSpPr>
        <p:spPr>
          <a:xfrm>
            <a:off x="3046927" y="251893"/>
            <a:ext cx="6098146" cy="707886"/>
          </a:xfrm>
          <a:prstGeom prst="rect">
            <a:avLst/>
          </a:prstGeom>
          <a:noFill/>
        </p:spPr>
        <p:txBody>
          <a:bodyPr wrap="square">
            <a:spAutoFit/>
          </a:bodyPr>
          <a:lstStyle/>
          <a:p>
            <a:pPr algn="ctr">
              <a:spcAft>
                <a:spcPts val="150"/>
              </a:spcAft>
              <a:tabLst>
                <a:tab pos="2028190" algn="l"/>
              </a:tabLst>
            </a:pPr>
            <a:r>
              <a:rPr lang="en-US" sz="4000" b="1" u="sng" dirty="0">
                <a:solidFill>
                  <a:schemeClr val="bg1"/>
                </a:solidFill>
                <a:effectLst/>
                <a:latin typeface="Cambria" panose="02040503050406030204" pitchFamily="18" charset="0"/>
                <a:ea typeface="Cambria" panose="02040503050406030204" pitchFamily="18" charset="0"/>
              </a:rPr>
              <a:t>COST ESTIMATION</a:t>
            </a:r>
            <a:endParaRPr lang="en-IN" sz="3600" u="sng" dirty="0">
              <a:solidFill>
                <a:schemeClr val="bg1"/>
              </a:solidFill>
              <a:effectLst/>
              <a:latin typeface="Cambria" panose="02040503050406030204" pitchFamily="18" charset="0"/>
              <a:ea typeface="Cambria" panose="02040503050406030204" pitchFamily="18" charset="0"/>
            </a:endParaRPr>
          </a:p>
        </p:txBody>
      </p:sp>
      <p:graphicFrame>
        <p:nvGraphicFramePr>
          <p:cNvPr id="3" name="Table 5">
            <a:extLst>
              <a:ext uri="{FF2B5EF4-FFF2-40B4-BE49-F238E27FC236}">
                <a16:creationId xmlns:a16="http://schemas.microsoft.com/office/drawing/2014/main" id="{C3E455B5-4CE0-DAA4-91C1-67EC3717344C}"/>
              </a:ext>
            </a:extLst>
          </p:cNvPr>
          <p:cNvGraphicFramePr>
            <a:graphicFrameLocks noGrp="1"/>
          </p:cNvGraphicFramePr>
          <p:nvPr>
            <p:extLst>
              <p:ext uri="{D42A27DB-BD31-4B8C-83A1-F6EECF244321}">
                <p14:modId xmlns:p14="http://schemas.microsoft.com/office/powerpoint/2010/main" val="133595314"/>
              </p:ext>
            </p:extLst>
          </p:nvPr>
        </p:nvGraphicFramePr>
        <p:xfrm>
          <a:off x="645459" y="1742173"/>
          <a:ext cx="10530037" cy="4910087"/>
        </p:xfrm>
        <a:graphic>
          <a:graphicData uri="http://schemas.openxmlformats.org/drawingml/2006/table">
            <a:tbl>
              <a:tblPr firstRow="1" bandRow="1">
                <a:tableStyleId>{638B1855-1B75-4FBE-930C-398BA8C253C6}</a:tableStyleId>
              </a:tblPr>
              <a:tblGrid>
                <a:gridCol w="3516493">
                  <a:extLst>
                    <a:ext uri="{9D8B030D-6E8A-4147-A177-3AD203B41FA5}">
                      <a16:colId xmlns:a16="http://schemas.microsoft.com/office/drawing/2014/main" val="2362005062"/>
                    </a:ext>
                  </a:extLst>
                </a:gridCol>
                <a:gridCol w="3506772">
                  <a:extLst>
                    <a:ext uri="{9D8B030D-6E8A-4147-A177-3AD203B41FA5}">
                      <a16:colId xmlns:a16="http://schemas.microsoft.com/office/drawing/2014/main" val="3089571661"/>
                    </a:ext>
                  </a:extLst>
                </a:gridCol>
                <a:gridCol w="3506772">
                  <a:extLst>
                    <a:ext uri="{9D8B030D-6E8A-4147-A177-3AD203B41FA5}">
                      <a16:colId xmlns:a16="http://schemas.microsoft.com/office/drawing/2014/main" val="1396841987"/>
                    </a:ext>
                  </a:extLst>
                </a:gridCol>
              </a:tblGrid>
              <a:tr h="518561">
                <a:tc>
                  <a:txBody>
                    <a:bodyPr/>
                    <a:lstStyle/>
                    <a:p>
                      <a:r>
                        <a:rPr lang="en-IN" dirty="0">
                          <a:solidFill>
                            <a:schemeClr val="tx1"/>
                          </a:solidFill>
                          <a:latin typeface="Cambria" panose="02040503050406030204" pitchFamily="18" charset="0"/>
                          <a:ea typeface="Cambria" panose="02040503050406030204" pitchFamily="18" charset="0"/>
                        </a:rPr>
                        <a:t>                   PARTICULARS </a:t>
                      </a:r>
                    </a:p>
                  </a:txBody>
                  <a:tcPr/>
                </a:tc>
                <a:tc>
                  <a:txBody>
                    <a:bodyPr/>
                    <a:lstStyle/>
                    <a:p>
                      <a:r>
                        <a:rPr lang="en-IN" dirty="0">
                          <a:solidFill>
                            <a:schemeClr val="tx1"/>
                          </a:solidFill>
                          <a:latin typeface="Cambria" panose="02040503050406030204" pitchFamily="18" charset="0"/>
                          <a:ea typeface="Cambria" panose="02040503050406030204" pitchFamily="18" charset="0"/>
                        </a:rPr>
                        <a:t>                 QUANTITY </a:t>
                      </a:r>
                    </a:p>
                  </a:txBody>
                  <a:tcPr/>
                </a:tc>
                <a:tc>
                  <a:txBody>
                    <a:bodyPr/>
                    <a:lstStyle/>
                    <a:p>
                      <a:r>
                        <a:rPr lang="en-IN" dirty="0">
                          <a:solidFill>
                            <a:schemeClr val="tx1"/>
                          </a:solidFill>
                          <a:latin typeface="Cambria" panose="02040503050406030204" pitchFamily="18" charset="0"/>
                          <a:ea typeface="Cambria" panose="02040503050406030204" pitchFamily="18" charset="0"/>
                        </a:rPr>
                        <a:t>                         COST </a:t>
                      </a:r>
                    </a:p>
                  </a:txBody>
                  <a:tcPr/>
                </a:tc>
                <a:extLst>
                  <a:ext uri="{0D108BD9-81ED-4DB2-BD59-A6C34878D82A}">
                    <a16:rowId xmlns:a16="http://schemas.microsoft.com/office/drawing/2014/main" val="2314753910"/>
                  </a:ext>
                </a:extLst>
              </a:tr>
              <a:tr h="518561">
                <a:tc>
                  <a:txBody>
                    <a:bodyPr/>
                    <a:lstStyle/>
                    <a:p>
                      <a:r>
                        <a:rPr lang="en-IN" dirty="0">
                          <a:solidFill>
                            <a:schemeClr val="tx1"/>
                          </a:solidFill>
                          <a:latin typeface="Cambria" panose="02040503050406030204" pitchFamily="18" charset="0"/>
                          <a:ea typeface="Cambria" panose="02040503050406030204" pitchFamily="18" charset="0"/>
                        </a:rPr>
                        <a:t>1. Aurdino UNO Board and Aurdino Cable .</a:t>
                      </a:r>
                    </a:p>
                  </a:txBody>
                  <a:tcPr/>
                </a:tc>
                <a:tc>
                  <a:txBody>
                    <a:bodyPr/>
                    <a:lstStyle/>
                    <a:p>
                      <a:r>
                        <a:rPr lang="en-IN" dirty="0">
                          <a:solidFill>
                            <a:schemeClr val="tx1"/>
                          </a:solidFill>
                          <a:latin typeface="Cambria" panose="02040503050406030204" pitchFamily="18" charset="0"/>
                          <a:ea typeface="Cambria" panose="02040503050406030204" pitchFamily="18" charset="0"/>
                        </a:rPr>
                        <a:t>                           1</a:t>
                      </a:r>
                    </a:p>
                  </a:txBody>
                  <a:tcPr/>
                </a:tc>
                <a:tc>
                  <a:txBody>
                    <a:bodyPr/>
                    <a:lstStyle/>
                    <a:p>
                      <a:r>
                        <a:rPr lang="en-IN" dirty="0">
                          <a:solidFill>
                            <a:schemeClr val="tx1"/>
                          </a:solidFill>
                          <a:latin typeface="Cambria" panose="02040503050406030204" pitchFamily="18" charset="0"/>
                          <a:ea typeface="Cambria" panose="02040503050406030204" pitchFamily="18" charset="0"/>
                        </a:rPr>
                        <a:t>                             800</a:t>
                      </a:r>
                    </a:p>
                    <a:p>
                      <a:endParaRPr lang="en-IN"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074128340"/>
                  </a:ext>
                </a:extLst>
              </a:tr>
              <a:tr h="518561">
                <a:tc>
                  <a:txBody>
                    <a:bodyPr/>
                    <a:lstStyle/>
                    <a:p>
                      <a:r>
                        <a:rPr lang="en-IN" dirty="0">
                          <a:solidFill>
                            <a:schemeClr val="tx1"/>
                          </a:solidFill>
                          <a:latin typeface="Cambria" panose="02040503050406030204" pitchFamily="18" charset="0"/>
                          <a:ea typeface="Cambria" panose="02040503050406030204" pitchFamily="18" charset="0"/>
                        </a:rPr>
                        <a:t>2. Servo Motors </a:t>
                      </a:r>
                    </a:p>
                  </a:txBody>
                  <a:tcPr/>
                </a:tc>
                <a:tc>
                  <a:txBody>
                    <a:bodyPr/>
                    <a:lstStyle/>
                    <a:p>
                      <a:r>
                        <a:rPr lang="en-IN" dirty="0">
                          <a:solidFill>
                            <a:schemeClr val="tx1"/>
                          </a:solidFill>
                          <a:latin typeface="Cambria" panose="02040503050406030204" pitchFamily="18" charset="0"/>
                          <a:ea typeface="Cambria" panose="02040503050406030204" pitchFamily="18" charset="0"/>
                        </a:rPr>
                        <a:t>                           2</a:t>
                      </a:r>
                    </a:p>
                  </a:txBody>
                  <a:tcPr/>
                </a:tc>
                <a:tc>
                  <a:txBody>
                    <a:bodyPr/>
                    <a:lstStyle/>
                    <a:p>
                      <a:r>
                        <a:rPr lang="en-IN" dirty="0">
                          <a:solidFill>
                            <a:schemeClr val="tx1"/>
                          </a:solidFill>
                          <a:latin typeface="Cambria" panose="02040503050406030204" pitchFamily="18" charset="0"/>
                          <a:ea typeface="Cambria" panose="02040503050406030204" pitchFamily="18" charset="0"/>
                        </a:rPr>
                        <a:t>             150X 2=300</a:t>
                      </a:r>
                    </a:p>
                  </a:txBody>
                  <a:tcPr/>
                </a:tc>
                <a:extLst>
                  <a:ext uri="{0D108BD9-81ED-4DB2-BD59-A6C34878D82A}">
                    <a16:rowId xmlns:a16="http://schemas.microsoft.com/office/drawing/2014/main" val="742161001"/>
                  </a:ext>
                </a:extLst>
              </a:tr>
              <a:tr h="518561">
                <a:tc>
                  <a:txBody>
                    <a:bodyPr/>
                    <a:lstStyle/>
                    <a:p>
                      <a:r>
                        <a:rPr lang="en-IN" dirty="0">
                          <a:solidFill>
                            <a:schemeClr val="tx1"/>
                          </a:solidFill>
                          <a:latin typeface="Cambria" panose="02040503050406030204" pitchFamily="18" charset="0"/>
                          <a:ea typeface="Cambria" panose="02040503050406030204" pitchFamily="18" charset="0"/>
                        </a:rPr>
                        <a:t>3. Moisture Sensors </a:t>
                      </a:r>
                    </a:p>
                  </a:txBody>
                  <a:tcPr/>
                </a:tc>
                <a:tc>
                  <a:txBody>
                    <a:bodyPr/>
                    <a:lstStyle/>
                    <a:p>
                      <a:r>
                        <a:rPr lang="en-IN" dirty="0">
                          <a:solidFill>
                            <a:schemeClr val="tx1"/>
                          </a:solidFill>
                          <a:latin typeface="Cambria" panose="02040503050406030204" pitchFamily="18" charset="0"/>
                          <a:ea typeface="Cambria" panose="02040503050406030204" pitchFamily="18" charset="0"/>
                        </a:rPr>
                        <a:t>                           2</a:t>
                      </a:r>
                    </a:p>
                  </a:txBody>
                  <a:tcPr/>
                </a:tc>
                <a:tc>
                  <a:txBody>
                    <a:bodyPr/>
                    <a:lstStyle/>
                    <a:p>
                      <a:r>
                        <a:rPr lang="en-IN" dirty="0">
                          <a:solidFill>
                            <a:schemeClr val="tx1"/>
                          </a:solidFill>
                          <a:latin typeface="Cambria" panose="02040503050406030204" pitchFamily="18" charset="0"/>
                          <a:ea typeface="Cambria" panose="02040503050406030204" pitchFamily="18" charset="0"/>
                        </a:rPr>
                        <a:t>              130x2=260</a:t>
                      </a:r>
                    </a:p>
                  </a:txBody>
                  <a:tcPr/>
                </a:tc>
                <a:extLst>
                  <a:ext uri="{0D108BD9-81ED-4DB2-BD59-A6C34878D82A}">
                    <a16:rowId xmlns:a16="http://schemas.microsoft.com/office/drawing/2014/main" val="3440041597"/>
                  </a:ext>
                </a:extLst>
              </a:tr>
              <a:tr h="518561">
                <a:tc>
                  <a:txBody>
                    <a:bodyPr/>
                    <a:lstStyle/>
                    <a:p>
                      <a:r>
                        <a:rPr lang="en-IN" dirty="0">
                          <a:solidFill>
                            <a:schemeClr val="tx1"/>
                          </a:solidFill>
                          <a:latin typeface="Cambria" panose="02040503050406030204" pitchFamily="18" charset="0"/>
                          <a:ea typeface="Cambria" panose="02040503050406030204" pitchFamily="18" charset="0"/>
                        </a:rPr>
                        <a:t>4.Breadboard </a:t>
                      </a:r>
                    </a:p>
                  </a:txBody>
                  <a:tcPr/>
                </a:tc>
                <a:tc>
                  <a:txBody>
                    <a:bodyPr/>
                    <a:lstStyle/>
                    <a:p>
                      <a:r>
                        <a:rPr lang="en-IN" dirty="0">
                          <a:solidFill>
                            <a:schemeClr val="tx1"/>
                          </a:solidFill>
                          <a:latin typeface="Cambria" panose="02040503050406030204" pitchFamily="18" charset="0"/>
                          <a:ea typeface="Cambria" panose="02040503050406030204" pitchFamily="18" charset="0"/>
                        </a:rPr>
                        <a:t>                           1</a:t>
                      </a:r>
                    </a:p>
                  </a:txBody>
                  <a:tcPr/>
                </a:tc>
                <a:tc>
                  <a:txBody>
                    <a:bodyPr/>
                    <a:lstStyle/>
                    <a:p>
                      <a:r>
                        <a:rPr lang="en-IN" dirty="0">
                          <a:solidFill>
                            <a:schemeClr val="tx1"/>
                          </a:solidFill>
                          <a:latin typeface="Cambria" panose="02040503050406030204" pitchFamily="18" charset="0"/>
                          <a:ea typeface="Cambria" panose="02040503050406030204" pitchFamily="18" charset="0"/>
                        </a:rPr>
                        <a:t>                             30 </a:t>
                      </a:r>
                    </a:p>
                  </a:txBody>
                  <a:tcPr/>
                </a:tc>
                <a:extLst>
                  <a:ext uri="{0D108BD9-81ED-4DB2-BD59-A6C34878D82A}">
                    <a16:rowId xmlns:a16="http://schemas.microsoft.com/office/drawing/2014/main" val="2706767489"/>
                  </a:ext>
                </a:extLst>
              </a:tr>
              <a:tr h="518561">
                <a:tc>
                  <a:txBody>
                    <a:bodyPr/>
                    <a:lstStyle/>
                    <a:p>
                      <a:r>
                        <a:rPr lang="en-IN" dirty="0">
                          <a:solidFill>
                            <a:schemeClr val="tx1"/>
                          </a:solidFill>
                          <a:latin typeface="Cambria" panose="02040503050406030204" pitchFamily="18" charset="0"/>
                          <a:ea typeface="Cambria" panose="02040503050406030204" pitchFamily="18" charset="0"/>
                        </a:rPr>
                        <a:t>5. Batteries </a:t>
                      </a:r>
                    </a:p>
                  </a:txBody>
                  <a:tcPr/>
                </a:tc>
                <a:tc>
                  <a:txBody>
                    <a:bodyPr/>
                    <a:lstStyle/>
                    <a:p>
                      <a:r>
                        <a:rPr lang="en-IN" dirty="0">
                          <a:solidFill>
                            <a:schemeClr val="tx1"/>
                          </a:solidFill>
                          <a:latin typeface="Cambria" panose="02040503050406030204" pitchFamily="18" charset="0"/>
                          <a:ea typeface="Cambria" panose="02040503050406030204" pitchFamily="18" charset="0"/>
                        </a:rPr>
                        <a:t>                           2 </a:t>
                      </a:r>
                    </a:p>
                  </a:txBody>
                  <a:tcPr/>
                </a:tc>
                <a:tc>
                  <a:txBody>
                    <a:bodyPr/>
                    <a:lstStyle/>
                    <a:p>
                      <a:r>
                        <a:rPr lang="en-IN" dirty="0">
                          <a:solidFill>
                            <a:schemeClr val="tx1"/>
                          </a:solidFill>
                          <a:latin typeface="Cambria" panose="02040503050406030204" pitchFamily="18" charset="0"/>
                          <a:ea typeface="Cambria" panose="02040503050406030204" pitchFamily="18" charset="0"/>
                        </a:rPr>
                        <a:t>                2X20=40</a:t>
                      </a:r>
                    </a:p>
                  </a:txBody>
                  <a:tcPr/>
                </a:tc>
                <a:extLst>
                  <a:ext uri="{0D108BD9-81ED-4DB2-BD59-A6C34878D82A}">
                    <a16:rowId xmlns:a16="http://schemas.microsoft.com/office/drawing/2014/main" val="1470753137"/>
                  </a:ext>
                </a:extLst>
              </a:tr>
              <a:tr h="518561">
                <a:tc>
                  <a:txBody>
                    <a:bodyPr/>
                    <a:lstStyle/>
                    <a:p>
                      <a:r>
                        <a:rPr lang="en-IN" dirty="0">
                          <a:solidFill>
                            <a:schemeClr val="tx1"/>
                          </a:solidFill>
                          <a:latin typeface="Cambria" panose="02040503050406030204" pitchFamily="18" charset="0"/>
                          <a:ea typeface="Cambria" panose="02040503050406030204" pitchFamily="18" charset="0"/>
                        </a:rPr>
                        <a:t>6. Thick cardboard  and other extra materials  </a:t>
                      </a:r>
                    </a:p>
                  </a:txBody>
                  <a:tcPr/>
                </a:tc>
                <a:tc>
                  <a:txBody>
                    <a:bodyPr/>
                    <a:lstStyle/>
                    <a:p>
                      <a:r>
                        <a:rPr lang="en-IN" dirty="0">
                          <a:solidFill>
                            <a:schemeClr val="tx1"/>
                          </a:solidFill>
                          <a:latin typeface="Cambria" panose="02040503050406030204" pitchFamily="18" charset="0"/>
                          <a:ea typeface="Cambria" panose="02040503050406030204" pitchFamily="18" charset="0"/>
                        </a:rPr>
                        <a:t>                    Lumpsum </a:t>
                      </a:r>
                    </a:p>
                  </a:txBody>
                  <a:tcPr/>
                </a:tc>
                <a:tc>
                  <a:txBody>
                    <a:bodyPr/>
                    <a:lstStyle/>
                    <a:p>
                      <a:r>
                        <a:rPr lang="en-IN" dirty="0">
                          <a:solidFill>
                            <a:schemeClr val="tx1"/>
                          </a:solidFill>
                          <a:latin typeface="Cambria" panose="02040503050406030204" pitchFamily="18" charset="0"/>
                          <a:ea typeface="Cambria" panose="02040503050406030204" pitchFamily="18" charset="0"/>
                        </a:rPr>
                        <a:t>                            150</a:t>
                      </a:r>
                    </a:p>
                  </a:txBody>
                  <a:tcPr/>
                </a:tc>
                <a:extLst>
                  <a:ext uri="{0D108BD9-81ED-4DB2-BD59-A6C34878D82A}">
                    <a16:rowId xmlns:a16="http://schemas.microsoft.com/office/drawing/2014/main" val="512704294"/>
                  </a:ext>
                </a:extLst>
              </a:tr>
              <a:tr h="518561">
                <a:tc>
                  <a:txBody>
                    <a:bodyPr/>
                    <a:lstStyle/>
                    <a:p>
                      <a:r>
                        <a:rPr lang="en-IN" dirty="0">
                          <a:solidFill>
                            <a:schemeClr val="tx1"/>
                          </a:solidFill>
                          <a:latin typeface="Cambria" panose="02040503050406030204" pitchFamily="18" charset="0"/>
                          <a:ea typeface="Cambria" panose="02040503050406030204" pitchFamily="18" charset="0"/>
                        </a:rPr>
                        <a:t>7. Connecting wires </a:t>
                      </a:r>
                    </a:p>
                  </a:txBody>
                  <a:tcPr/>
                </a:tc>
                <a:tc>
                  <a:txBody>
                    <a:bodyPr/>
                    <a:lstStyle/>
                    <a:p>
                      <a:r>
                        <a:rPr lang="en-IN" dirty="0">
                          <a:solidFill>
                            <a:schemeClr val="tx1"/>
                          </a:solidFill>
                          <a:latin typeface="Cambria" panose="02040503050406030204" pitchFamily="18" charset="0"/>
                          <a:ea typeface="Cambria" panose="02040503050406030204" pitchFamily="18" charset="0"/>
                        </a:rPr>
                        <a:t>                   Lumpsum </a:t>
                      </a:r>
                    </a:p>
                  </a:txBody>
                  <a:tcPr/>
                </a:tc>
                <a:tc>
                  <a:txBody>
                    <a:bodyPr/>
                    <a:lstStyle/>
                    <a:p>
                      <a:r>
                        <a:rPr lang="en-IN" dirty="0">
                          <a:solidFill>
                            <a:schemeClr val="tx1"/>
                          </a:solidFill>
                          <a:latin typeface="Cambria" panose="02040503050406030204" pitchFamily="18" charset="0"/>
                          <a:ea typeface="Cambria" panose="02040503050406030204" pitchFamily="18" charset="0"/>
                        </a:rPr>
                        <a:t>                             50 </a:t>
                      </a:r>
                    </a:p>
                  </a:txBody>
                  <a:tcPr/>
                </a:tc>
                <a:extLst>
                  <a:ext uri="{0D108BD9-81ED-4DB2-BD59-A6C34878D82A}">
                    <a16:rowId xmlns:a16="http://schemas.microsoft.com/office/drawing/2014/main" val="3334513364"/>
                  </a:ext>
                </a:extLst>
              </a:tr>
              <a:tr h="518561">
                <a:tc>
                  <a:txBody>
                    <a:bodyPr/>
                    <a:lstStyle/>
                    <a:p>
                      <a:r>
                        <a:rPr lang="en-IN" dirty="0">
                          <a:solidFill>
                            <a:schemeClr val="bg1"/>
                          </a:solidFill>
                          <a:latin typeface="Cambria" panose="02040503050406030204" pitchFamily="18" charset="0"/>
                          <a:ea typeface="Cambria" panose="02040503050406030204" pitchFamily="18" charset="0"/>
                        </a:rPr>
                        <a:t>TOTAL</a:t>
                      </a:r>
                      <a:r>
                        <a:rPr lang="en-IN" dirty="0">
                          <a:solidFill>
                            <a:schemeClr val="tx1"/>
                          </a:solidFill>
                          <a:latin typeface="Cambria" panose="02040503050406030204" pitchFamily="18" charset="0"/>
                          <a:ea typeface="Cambria" panose="02040503050406030204" pitchFamily="18" charset="0"/>
                        </a:rPr>
                        <a:t> </a:t>
                      </a:r>
                    </a:p>
                  </a:txBody>
                  <a:tcPr/>
                </a:tc>
                <a:tc>
                  <a:txBody>
                    <a:bodyPr/>
                    <a:lstStyle/>
                    <a:p>
                      <a:endParaRPr lang="en-IN" dirty="0">
                        <a:solidFill>
                          <a:schemeClr val="tx1"/>
                        </a:solidFill>
                        <a:latin typeface="Cambria" panose="02040503050406030204" pitchFamily="18" charset="0"/>
                        <a:ea typeface="Cambria" panose="02040503050406030204" pitchFamily="18" charset="0"/>
                      </a:endParaRPr>
                    </a:p>
                  </a:txBody>
                  <a:tcPr/>
                </a:tc>
                <a:tc>
                  <a:txBody>
                    <a:bodyPr/>
                    <a:lstStyle/>
                    <a:p>
                      <a:r>
                        <a:rPr lang="en-IN" dirty="0">
                          <a:solidFill>
                            <a:schemeClr val="tx1"/>
                          </a:solidFill>
                          <a:latin typeface="Cambria" panose="02040503050406030204" pitchFamily="18" charset="0"/>
                          <a:ea typeface="Cambria" panose="02040503050406030204" pitchFamily="18" charset="0"/>
                        </a:rPr>
                        <a:t>                         </a:t>
                      </a:r>
                      <a:r>
                        <a:rPr lang="en-IN" dirty="0">
                          <a:solidFill>
                            <a:schemeClr val="bg1"/>
                          </a:solidFill>
                          <a:latin typeface="Cambria" panose="02040503050406030204" pitchFamily="18" charset="0"/>
                          <a:ea typeface="Cambria" panose="02040503050406030204" pitchFamily="18" charset="0"/>
                        </a:rPr>
                        <a:t>1630</a:t>
                      </a:r>
                    </a:p>
                  </a:txBody>
                  <a:tcPr/>
                </a:tc>
                <a:extLst>
                  <a:ext uri="{0D108BD9-81ED-4DB2-BD59-A6C34878D82A}">
                    <a16:rowId xmlns:a16="http://schemas.microsoft.com/office/drawing/2014/main" val="3610035861"/>
                  </a:ext>
                </a:extLst>
              </a:tr>
            </a:tbl>
          </a:graphicData>
        </a:graphic>
      </p:graphicFrame>
    </p:spTree>
    <p:extLst>
      <p:ext uri="{BB962C8B-B14F-4D97-AF65-F5344CB8AC3E}">
        <p14:creationId xmlns:p14="http://schemas.microsoft.com/office/powerpoint/2010/main" val="411400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 y="264159"/>
            <a:ext cx="645459" cy="755365"/>
          </a:xfrm>
          <a:prstGeom prst="rect">
            <a:avLst/>
          </a:prstGeom>
        </p:spPr>
      </p:pic>
      <p:sp>
        <p:nvSpPr>
          <p:cNvPr id="5" name="TextBox 4">
            <a:extLst>
              <a:ext uri="{FF2B5EF4-FFF2-40B4-BE49-F238E27FC236}">
                <a16:creationId xmlns:a16="http://schemas.microsoft.com/office/drawing/2014/main" id="{7E8AA4D2-60F2-43C7-B059-4D24BC3030F4}"/>
              </a:ext>
            </a:extLst>
          </p:cNvPr>
          <p:cNvSpPr txBox="1"/>
          <p:nvPr/>
        </p:nvSpPr>
        <p:spPr>
          <a:xfrm>
            <a:off x="4083783" y="401421"/>
            <a:ext cx="4024433" cy="707886"/>
          </a:xfrm>
          <a:prstGeom prst="rect">
            <a:avLst/>
          </a:prstGeom>
          <a:noFill/>
        </p:spPr>
        <p:txBody>
          <a:bodyPr wrap="square">
            <a:spAutoFit/>
          </a:bodyPr>
          <a:lstStyle/>
          <a:p>
            <a:pPr algn="ctr">
              <a:spcAft>
                <a:spcPts val="150"/>
              </a:spcAft>
              <a:tabLst>
                <a:tab pos="2028190" algn="l"/>
              </a:tabLst>
            </a:pPr>
            <a:r>
              <a:rPr lang="en-US" sz="4000" b="1" u="sng" dirty="0">
                <a:effectLst/>
                <a:latin typeface="Cambria" panose="02040503050406030204" pitchFamily="18" charset="0"/>
                <a:ea typeface="Cambria" panose="02040503050406030204" pitchFamily="18" charset="0"/>
              </a:rPr>
              <a:t>METHODOLOGY</a:t>
            </a:r>
            <a:endParaRPr lang="en-IN" sz="3600" u="sng" dirty="0">
              <a:effectLst/>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BF1885E6-A71E-CD91-0ACF-6F301CDDB8B3}"/>
              </a:ext>
            </a:extLst>
          </p:cNvPr>
          <p:cNvSpPr txBox="1"/>
          <p:nvPr/>
        </p:nvSpPr>
        <p:spPr>
          <a:xfrm>
            <a:off x="645459" y="1304627"/>
            <a:ext cx="11145487" cy="5386090"/>
          </a:xfrm>
          <a:prstGeom prst="rect">
            <a:avLst/>
          </a:prstGeom>
          <a:solidFill>
            <a:schemeClr val="accent6">
              <a:lumMod val="50000"/>
              <a:alpha val="46000"/>
            </a:schemeClr>
          </a:solidFill>
        </p:spPr>
        <p:txBody>
          <a:bodyPr wrap="square">
            <a:spAutoFit/>
          </a:bodyPr>
          <a:lstStyle/>
          <a:p>
            <a:r>
              <a:rPr lang="en-IN" sz="3200" u="sng" dirty="0">
                <a:solidFill>
                  <a:schemeClr val="bg1"/>
                </a:solidFill>
                <a:latin typeface="Bahnschrift SemiBold Condensed" panose="020B0502040204020203" pitchFamily="34" charset="0"/>
                <a:cs typeface="Times New Roman" panose="02020603050405020304" pitchFamily="18" charset="0"/>
              </a:rPr>
              <a:t>Part -1 : Increementing the bridge height to avoid flooding of the bridge .</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2400" dirty="0">
                <a:solidFill>
                  <a:schemeClr val="bg1"/>
                </a:solidFill>
                <a:latin typeface="Times New Roman" panose="02020603050405020304" pitchFamily="18" charset="0"/>
                <a:cs typeface="Times New Roman" panose="02020603050405020304" pitchFamily="18" charset="0"/>
              </a:rPr>
              <a:t>Once the moisture sensor which is attached underneath the bridge,  detects water and the rise in water level in the dam ,passes the information to the microcontroller Aurdino UNO board . It contains a set of predefined  instructions which is programmed into it. </a:t>
            </a:r>
          </a:p>
          <a:p>
            <a:r>
              <a:rPr lang="en-IN" sz="2400" dirty="0">
                <a:solidFill>
                  <a:schemeClr val="bg1"/>
                </a:solidFill>
                <a:latin typeface="Times New Roman" panose="02020603050405020304" pitchFamily="18" charset="0"/>
                <a:cs typeface="Times New Roman" panose="02020603050405020304" pitchFamily="18" charset="0"/>
              </a:rPr>
              <a:t>It is further connected to servo motors which upon receiving the instructions from the microcontroller raises the level of the bridge by steps accordingly.</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2400" dirty="0">
                <a:solidFill>
                  <a:schemeClr val="bg1"/>
                </a:solidFill>
                <a:latin typeface="Times New Roman" panose="02020603050405020304" pitchFamily="18" charset="0"/>
                <a:cs typeface="Times New Roman" panose="02020603050405020304" pitchFamily="18" charset="0"/>
              </a:rPr>
              <a:t> The height of the bridge is altered according to the instructions passed by the microcontroller which operates on the basis of information passed by the moisture sensors. </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2400" dirty="0">
                <a:solidFill>
                  <a:schemeClr val="bg1"/>
                </a:solidFill>
                <a:latin typeface="Times New Roman" panose="02020603050405020304" pitchFamily="18" charset="0"/>
                <a:cs typeface="Times New Roman" panose="02020603050405020304" pitchFamily="18" charset="0"/>
              </a:rPr>
              <a:t>The height of the bridge automatically decreases as soon the moisture sensors detects the decrement in the water level under the bridge.</a:t>
            </a:r>
          </a:p>
        </p:txBody>
      </p:sp>
    </p:spTree>
    <p:extLst>
      <p:ext uri="{BB962C8B-B14F-4D97-AF65-F5344CB8AC3E}">
        <p14:creationId xmlns:p14="http://schemas.microsoft.com/office/powerpoint/2010/main" val="70744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9C2A77-2C6C-97CA-8666-886E884717CD}"/>
              </a:ext>
            </a:extLst>
          </p:cNvPr>
          <p:cNvPicPr>
            <a:picLocks noChangeAspect="1"/>
          </p:cNvPicPr>
          <p:nvPr/>
        </p:nvPicPr>
        <p:blipFill>
          <a:blip r:embed="rId3"/>
          <a:stretch>
            <a:fillRect/>
          </a:stretch>
        </p:blipFill>
        <p:spPr>
          <a:xfrm>
            <a:off x="267234" y="298189"/>
            <a:ext cx="646232" cy="755970"/>
          </a:xfrm>
          <a:prstGeom prst="rect">
            <a:avLst/>
          </a:prstGeom>
        </p:spPr>
      </p:pic>
      <p:sp>
        <p:nvSpPr>
          <p:cNvPr id="6" name="TextBox 5">
            <a:extLst>
              <a:ext uri="{FF2B5EF4-FFF2-40B4-BE49-F238E27FC236}">
                <a16:creationId xmlns:a16="http://schemas.microsoft.com/office/drawing/2014/main" id="{F8FDCEC1-1318-FD4A-9DE9-94465B455C29}"/>
              </a:ext>
            </a:extLst>
          </p:cNvPr>
          <p:cNvSpPr txBox="1"/>
          <p:nvPr/>
        </p:nvSpPr>
        <p:spPr>
          <a:xfrm>
            <a:off x="4115468" y="519589"/>
            <a:ext cx="4256372" cy="707886"/>
          </a:xfrm>
          <a:prstGeom prst="rect">
            <a:avLst/>
          </a:prstGeom>
          <a:noFill/>
        </p:spPr>
        <p:txBody>
          <a:bodyPr wrap="square">
            <a:spAutoFit/>
          </a:bodyPr>
          <a:lstStyle/>
          <a:p>
            <a:pPr algn="ctr">
              <a:spcAft>
                <a:spcPts val="150"/>
              </a:spcAft>
              <a:tabLst>
                <a:tab pos="2028190" algn="l"/>
              </a:tabLst>
            </a:pPr>
            <a:r>
              <a:rPr lang="en-US" sz="4000" b="1" u="sng" dirty="0">
                <a:solidFill>
                  <a:schemeClr val="bg1"/>
                </a:solidFill>
                <a:effectLst/>
                <a:latin typeface="Cambria" panose="02040503050406030204" pitchFamily="18" charset="0"/>
                <a:ea typeface="Cambria" panose="02040503050406030204" pitchFamily="18" charset="0"/>
              </a:rPr>
              <a:t>METHODOLOGY</a:t>
            </a:r>
            <a:endParaRPr lang="en-IN" sz="4000" u="sng" dirty="0">
              <a:solidFill>
                <a:schemeClr val="bg1"/>
              </a:solidFill>
              <a:effectLst/>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B47F5311-4A0F-DE3C-925A-535CB7900EDB}"/>
              </a:ext>
            </a:extLst>
          </p:cNvPr>
          <p:cNvSpPr txBox="1"/>
          <p:nvPr/>
        </p:nvSpPr>
        <p:spPr>
          <a:xfrm>
            <a:off x="981778" y="1414913"/>
            <a:ext cx="5688530" cy="584775"/>
          </a:xfrm>
          <a:prstGeom prst="rect">
            <a:avLst/>
          </a:prstGeom>
          <a:noFill/>
        </p:spPr>
        <p:txBody>
          <a:bodyPr wrap="square" rtlCol="0">
            <a:spAutoFit/>
          </a:bodyPr>
          <a:lstStyle/>
          <a:p>
            <a:r>
              <a:rPr lang="en-IN" sz="3200" u="sng" dirty="0">
                <a:solidFill>
                  <a:schemeClr val="bg1"/>
                </a:solidFill>
                <a:latin typeface="Bahnschrift SemiBold Condensed" panose="020B0502040204020203" pitchFamily="34" charset="0"/>
              </a:rPr>
              <a:t>Part-2 :Automatic Movement Restrictor </a:t>
            </a:r>
          </a:p>
        </p:txBody>
      </p:sp>
      <p:sp>
        <p:nvSpPr>
          <p:cNvPr id="8" name="TextBox 7">
            <a:extLst>
              <a:ext uri="{FF2B5EF4-FFF2-40B4-BE49-F238E27FC236}">
                <a16:creationId xmlns:a16="http://schemas.microsoft.com/office/drawing/2014/main" id="{8E4B3BCF-729C-E837-527F-76800C696548}"/>
              </a:ext>
            </a:extLst>
          </p:cNvPr>
          <p:cNvSpPr txBox="1"/>
          <p:nvPr/>
        </p:nvSpPr>
        <p:spPr>
          <a:xfrm>
            <a:off x="394636" y="2541069"/>
            <a:ext cx="11396311" cy="3539430"/>
          </a:xfrm>
          <a:prstGeom prst="rect">
            <a:avLst/>
          </a:prstGeom>
          <a:solidFill>
            <a:srgbClr val="002060">
              <a:alpha val="35000"/>
            </a:srgbClr>
          </a:solid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There will be another moisture sensor attached at the lower embankment area of the bridge which detects the rise in water level and passes the information to the microcontroller Aurdino uno which in turn, instructs the servo motor to release the barricade for the restriction of movement at the Higher embankment area .</a:t>
            </a:r>
          </a:p>
          <a:p>
            <a:endParaRPr lang="en-IN" sz="2800" dirty="0">
              <a:solidFill>
                <a:schemeClr val="bg1"/>
              </a:solidFill>
              <a:latin typeface="Times New Roman" panose="02020603050405020304" pitchFamily="18" charset="0"/>
              <a:cs typeface="Times New Roman" panose="02020603050405020304" pitchFamily="18" charset="0"/>
            </a:endParaRPr>
          </a:p>
          <a:p>
            <a:r>
              <a:rPr lang="en-IN" sz="2800" dirty="0">
                <a:solidFill>
                  <a:schemeClr val="bg1"/>
                </a:solidFill>
                <a:latin typeface="Times New Roman" panose="02020603050405020304" pitchFamily="18" charset="0"/>
                <a:cs typeface="Times New Roman" panose="02020603050405020304" pitchFamily="18" charset="0"/>
              </a:rPr>
              <a:t>This  also makes the commutators  at the higher embankment region aware of the flooding scenario taking place at the lower embankment region.</a:t>
            </a:r>
          </a:p>
        </p:txBody>
      </p:sp>
    </p:spTree>
    <p:extLst>
      <p:ext uri="{BB962C8B-B14F-4D97-AF65-F5344CB8AC3E}">
        <p14:creationId xmlns:p14="http://schemas.microsoft.com/office/powerpoint/2010/main" val="102045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6270B4-1E01-EF97-BE6A-C81908952623}"/>
              </a:ext>
            </a:extLst>
          </p:cNvPr>
          <p:cNvSpPr txBox="1"/>
          <p:nvPr/>
        </p:nvSpPr>
        <p:spPr>
          <a:xfrm>
            <a:off x="2646680" y="457200"/>
            <a:ext cx="7081520" cy="548099"/>
          </a:xfrm>
          <a:prstGeom prst="rect">
            <a:avLst/>
          </a:prstGeom>
          <a:solidFill>
            <a:schemeClr val="accent6">
              <a:lumMod val="60000"/>
              <a:lumOff val="40000"/>
              <a:alpha val="61000"/>
            </a:schemeClr>
          </a:solidFill>
        </p:spPr>
        <p:txBody>
          <a:bodyPr wrap="square" rtlCol="0">
            <a:spAutoFit/>
          </a:bodyPr>
          <a:lstStyle/>
          <a:p>
            <a:pPr algn="ctr">
              <a:lnSpc>
                <a:spcPct val="115000"/>
              </a:lnSpc>
              <a:spcAft>
                <a:spcPts val="1000"/>
              </a:spcAft>
            </a:pPr>
            <a:r>
              <a:rPr lang="en-US" sz="2800" b="1" u="sng" dirty="0">
                <a:solidFill>
                  <a:schemeClr val="bg1"/>
                </a:solidFill>
                <a:effectLst/>
                <a:latin typeface="Times New Roman" panose="02020603050405020304" pitchFamily="18" charset="0"/>
                <a:ea typeface="Times New Roman" panose="02020603050405020304" pitchFamily="18" charset="0"/>
              </a:rPr>
              <a:t>Circuit Diagram and AURDINO Code</a:t>
            </a:r>
            <a:endParaRPr lang="en-IN" sz="2800" b="1" dirty="0">
              <a:solidFill>
                <a:schemeClr val="bg1"/>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7BD75279-3BA2-E809-90A3-A4BE7AEFE4BC}"/>
              </a:ext>
            </a:extLst>
          </p:cNvPr>
          <p:cNvPicPr>
            <a:picLocks noChangeAspect="1"/>
          </p:cNvPicPr>
          <p:nvPr/>
        </p:nvPicPr>
        <p:blipFill>
          <a:blip r:embed="rId3"/>
          <a:stretch>
            <a:fillRect/>
          </a:stretch>
        </p:blipFill>
        <p:spPr>
          <a:xfrm>
            <a:off x="1260736" y="1877446"/>
            <a:ext cx="4926704" cy="3456554"/>
          </a:xfrm>
          <a:prstGeom prst="rect">
            <a:avLst/>
          </a:prstGeom>
        </p:spPr>
      </p:pic>
      <p:pic>
        <p:nvPicPr>
          <p:cNvPr id="4" name="Picture 3">
            <a:extLst>
              <a:ext uri="{FF2B5EF4-FFF2-40B4-BE49-F238E27FC236}">
                <a16:creationId xmlns:a16="http://schemas.microsoft.com/office/drawing/2014/main" id="{08E04AF9-3C77-1D66-77C5-094237906003}"/>
              </a:ext>
            </a:extLst>
          </p:cNvPr>
          <p:cNvPicPr>
            <a:picLocks noChangeAspect="1"/>
          </p:cNvPicPr>
          <p:nvPr/>
        </p:nvPicPr>
        <p:blipFill>
          <a:blip r:embed="rId4"/>
          <a:stretch>
            <a:fillRect/>
          </a:stretch>
        </p:blipFill>
        <p:spPr>
          <a:xfrm>
            <a:off x="7139278" y="1510574"/>
            <a:ext cx="3542083" cy="5035732"/>
          </a:xfrm>
          <a:prstGeom prst="rect">
            <a:avLst/>
          </a:prstGeom>
        </p:spPr>
      </p:pic>
    </p:spTree>
    <p:extLst>
      <p:ext uri="{BB962C8B-B14F-4D97-AF65-F5344CB8AC3E}">
        <p14:creationId xmlns:p14="http://schemas.microsoft.com/office/powerpoint/2010/main" val="2230359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1174</Words>
  <Application>Microsoft Office PowerPoint</Application>
  <PresentationFormat>Widescreen</PresentationFormat>
  <Paragraphs>160</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Bahnschrift Condensed</vt:lpstr>
      <vt:lpstr>Bahnschrift SemiBold Condensed</vt:lpstr>
      <vt:lpstr>Calibri</vt:lpstr>
      <vt:lpstr>Calibri Light</vt:lpstr>
      <vt:lpstr>Cambria</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Bhargavi K</dc:creator>
  <cp:lastModifiedBy>Souparnika Jain</cp:lastModifiedBy>
  <cp:revision>24</cp:revision>
  <dcterms:created xsi:type="dcterms:W3CDTF">2020-07-24T04:49:10Z</dcterms:created>
  <dcterms:modified xsi:type="dcterms:W3CDTF">2023-02-11T12:47:05Z</dcterms:modified>
</cp:coreProperties>
</file>